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16"/>
  </p:notesMasterIdLst>
  <p:sldIdLst>
    <p:sldId id="256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58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 snapToObjects="1">
      <p:cViewPr varScale="1">
        <p:scale>
          <a:sx n="66" d="100"/>
          <a:sy n="66" d="100"/>
        </p:scale>
        <p:origin x="1280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2017. 10. 26.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2017. 10. 26.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2017. 10. 26.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2017. 10. 26.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2017. 10. 26.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2017. 10. 26.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2017. 10. 26.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2017. 10. 26.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 smtClean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 smtClean="0"/>
              <a:t>Click to edit Alcím</a:t>
            </a:r>
          </a:p>
          <a:p>
            <a:pPr lvl="0"/>
            <a:endParaRPr lang="hu-H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-12700"/>
            <a:ext cx="9169400" cy="292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/>
          <p:nvPr userDrawn="1"/>
        </p:nvSpPr>
        <p:spPr>
          <a:xfrm>
            <a:off x="8748713" y="574675"/>
            <a:ext cx="407987" cy="1674813"/>
          </a:xfrm>
          <a:prstGeom prst="rect">
            <a:avLst/>
          </a:prstGeom>
          <a:solidFill>
            <a:srgbClr val="87182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7" name="Straight Connector 16"/>
          <p:cNvCxnSpPr/>
          <p:nvPr userDrawn="1"/>
        </p:nvCxnSpPr>
        <p:spPr>
          <a:xfrm flipV="1">
            <a:off x="776288" y="2913063"/>
            <a:ext cx="7972425" cy="3175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8" name="Kép 34" descr="muegyetem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225" y="5872163"/>
            <a:ext cx="1400175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Placehold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776288" y="3082925"/>
            <a:ext cx="6553200" cy="93113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800" b="1" baseline="0">
                <a:solidFill>
                  <a:srgbClr val="B41020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hu-HU" dirty="0" smtClean="0"/>
              <a:t>THE TITLE OF THE PRESENTATION EVEN IN TWO LINES</a:t>
            </a:r>
          </a:p>
        </p:txBody>
      </p:sp>
      <p:sp>
        <p:nvSpPr>
          <p:cNvPr id="20" name="Text Placeholder 15"/>
          <p:cNvSpPr>
            <a:spLocks noGrp="1"/>
          </p:cNvSpPr>
          <p:nvPr>
            <p:ph type="body" sz="quarter" idx="16" hasCustomPrompt="1"/>
          </p:nvPr>
        </p:nvSpPr>
        <p:spPr>
          <a:xfrm>
            <a:off x="7329488" y="3082925"/>
            <a:ext cx="1560703" cy="931863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600">
                <a:solidFill>
                  <a:srgbClr val="404040"/>
                </a:solidFill>
              </a:defRPr>
            </a:lvl1pPr>
          </a:lstStyle>
          <a:p>
            <a:pPr lvl="0"/>
            <a:r>
              <a:rPr lang="hu-HU" dirty="0" smtClean="0"/>
              <a:t>Budapest,</a:t>
            </a:r>
            <a:br>
              <a:rPr lang="hu-HU" dirty="0" smtClean="0"/>
            </a:br>
            <a:r>
              <a:rPr lang="hu-HU" dirty="0" smtClean="0"/>
              <a:t>26. 02. 2017.</a:t>
            </a:r>
          </a:p>
        </p:txBody>
      </p:sp>
      <p:sp>
        <p:nvSpPr>
          <p:cNvPr id="21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776288" y="4203088"/>
            <a:ext cx="6553200" cy="9715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200">
                <a:solidFill>
                  <a:srgbClr val="262626"/>
                </a:solidFill>
              </a:defRPr>
            </a:lvl1pPr>
          </a:lstStyle>
          <a:p>
            <a:pPr lvl="0"/>
            <a:r>
              <a:rPr lang="hu-HU" dirty="0" smtClean="0"/>
              <a:t>The subtitle and brief description</a:t>
            </a:r>
          </a:p>
        </p:txBody>
      </p:sp>
      <p:sp>
        <p:nvSpPr>
          <p:cNvPr id="22" name="Text Placeholder 19"/>
          <p:cNvSpPr>
            <a:spLocks noGrp="1"/>
          </p:cNvSpPr>
          <p:nvPr>
            <p:ph type="body" sz="quarter" idx="18" hasCustomPrompt="1"/>
          </p:nvPr>
        </p:nvSpPr>
        <p:spPr>
          <a:xfrm>
            <a:off x="776288" y="5316023"/>
            <a:ext cx="6553200" cy="3683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000" b="1">
                <a:solidFill>
                  <a:srgbClr val="871829"/>
                </a:solidFill>
              </a:defRPr>
            </a:lvl1pPr>
          </a:lstStyle>
          <a:p>
            <a:pPr lvl="0"/>
            <a:r>
              <a:rPr lang="hu-HU" dirty="0" smtClean="0"/>
              <a:t>Author Name Surname</a:t>
            </a:r>
          </a:p>
        </p:txBody>
      </p:sp>
      <p:sp>
        <p:nvSpPr>
          <p:cNvPr id="23" name="Text Placeholder 19"/>
          <p:cNvSpPr>
            <a:spLocks noGrp="1"/>
          </p:cNvSpPr>
          <p:nvPr>
            <p:ph type="body" sz="quarter" idx="19" hasCustomPrompt="1"/>
          </p:nvPr>
        </p:nvSpPr>
        <p:spPr>
          <a:xfrm>
            <a:off x="776288" y="5778936"/>
            <a:ext cx="6553200" cy="790945"/>
          </a:xfrm>
          <a:prstGeom prst="rect">
            <a:avLst/>
          </a:prstGeom>
        </p:spPr>
        <p:txBody>
          <a:bodyPr vert="horz"/>
          <a:lstStyle>
            <a:lvl1pPr marL="0" marR="0" indent="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 sz="2000" b="0">
                <a:solidFill>
                  <a:srgbClr val="262626"/>
                </a:solidFill>
              </a:defRPr>
            </a:lvl1pPr>
          </a:lstStyle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dirty="0" smtClean="0"/>
              <a:t>Department of Networked Systems and Services </a:t>
            </a:r>
            <a:r>
              <a:rPr lang="hu-HU" dirty="0" smtClean="0"/>
              <a:t>mailaddress@hit.bme.hu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76288" y="574674"/>
            <a:ext cx="5587286" cy="1674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946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95E8314-B174-4DF5-84A8-A8336496BE04}" type="datetimeFigureOut">
              <a:rPr lang="en-US" smtClean="0"/>
              <a:t>10/26/2017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6EC02A3-CAC7-49C0-8715-2B36B4B6A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760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2017. 10. 26.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11560" y="1052736"/>
            <a:ext cx="8136904" cy="1728192"/>
          </a:xfrm>
        </p:spPr>
        <p:txBody>
          <a:bodyPr/>
          <a:lstStyle/>
          <a:p>
            <a:r>
              <a:rPr lang="hu-HU" sz="3600" dirty="0"/>
              <a:t>Az infokommunikációs infrastruktúra lehetőségei és kihívásai</a:t>
            </a:r>
            <a:endParaRPr lang="en-US" sz="3600" dirty="0"/>
          </a:p>
        </p:txBody>
      </p:sp>
      <p:sp>
        <p:nvSpPr>
          <p:cNvPr id="4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612663" y="3257140"/>
            <a:ext cx="6553200" cy="139599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hu-HU" dirty="0" smtClean="0">
                <a:solidFill>
                  <a:schemeClr val="bg1"/>
                </a:solidFill>
              </a:rPr>
              <a:t>EFOP</a:t>
            </a:r>
            <a:r>
              <a:rPr lang="en-GB" dirty="0" smtClean="0">
                <a:solidFill>
                  <a:schemeClr val="bg1"/>
                </a:solidFill>
              </a:rPr>
              <a:t> 362 project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bg1"/>
                </a:solidFill>
              </a:rPr>
              <a:t>2017</a:t>
            </a:r>
            <a:r>
              <a:rPr lang="hu-HU" dirty="0" smtClean="0">
                <a:solidFill>
                  <a:schemeClr val="bg1"/>
                </a:solidFill>
              </a:rPr>
              <a:t>.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 err="1" smtClean="0">
                <a:solidFill>
                  <a:schemeClr val="bg1"/>
                </a:solidFill>
              </a:rPr>
              <a:t>okt</a:t>
            </a:r>
            <a:r>
              <a:rPr lang="hu-HU" dirty="0" err="1" smtClean="0">
                <a:solidFill>
                  <a:schemeClr val="bg1"/>
                </a:solidFill>
              </a:rPr>
              <a:t>óber</a:t>
            </a:r>
            <a:r>
              <a:rPr lang="hu-HU" dirty="0" smtClean="0">
                <a:solidFill>
                  <a:schemeClr val="bg1"/>
                </a:solidFill>
              </a:rPr>
              <a:t> 27. </a:t>
            </a:r>
            <a:endParaRPr lang="en-GB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dirty="0" err="1" smtClean="0">
                <a:solidFill>
                  <a:schemeClr val="bg1"/>
                </a:solidFill>
              </a:rPr>
              <a:t>Dr.</a:t>
            </a:r>
            <a:r>
              <a:rPr lang="en-GB" dirty="0" smtClean="0">
                <a:solidFill>
                  <a:schemeClr val="bg1"/>
                </a:solidFill>
              </a:rPr>
              <a:t> Do Van Tien, BME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4484051" cy="936104"/>
          </a:xfrm>
        </p:spPr>
        <p:txBody>
          <a:bodyPr/>
          <a:lstStyle/>
          <a:p>
            <a:pPr algn="r"/>
            <a:r>
              <a:rPr lang="hu-HU" dirty="0"/>
              <a:t>TARTALOM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912" y="1618488"/>
            <a:ext cx="8229600" cy="4525963"/>
          </a:xfrm>
        </p:spPr>
        <p:txBody>
          <a:bodyPr>
            <a:normAutofit/>
          </a:bodyPr>
          <a:lstStyle/>
          <a:p>
            <a:r>
              <a:rPr lang="hu-HU" sz="2200" dirty="0" smtClean="0">
                <a:solidFill>
                  <a:srgbClr val="FF0000"/>
                </a:solidFill>
              </a:rPr>
              <a:t>Az 5G </a:t>
            </a:r>
            <a:r>
              <a:rPr lang="hu-HU" sz="2200" dirty="0">
                <a:solidFill>
                  <a:srgbClr val="FF0000"/>
                </a:solidFill>
              </a:rPr>
              <a:t>h</a:t>
            </a:r>
            <a:r>
              <a:rPr lang="en-GB" sz="2200" dirty="0" err="1" smtClean="0">
                <a:solidFill>
                  <a:srgbClr val="FF0000"/>
                </a:solidFill>
              </a:rPr>
              <a:t>elyzet</a:t>
            </a:r>
            <a:r>
              <a:rPr lang="hu-HU" sz="2200" dirty="0" smtClean="0">
                <a:solidFill>
                  <a:srgbClr val="FF0000"/>
                </a:solidFill>
              </a:rPr>
              <a:t> áttekintése</a:t>
            </a:r>
            <a:endParaRPr lang="en-US" sz="2200" dirty="0">
              <a:solidFill>
                <a:srgbClr val="FF0000"/>
              </a:solidFill>
            </a:endParaRPr>
          </a:p>
          <a:p>
            <a:endParaRPr lang="hu-HU" sz="2200" dirty="0" smtClean="0">
              <a:solidFill>
                <a:srgbClr val="262626"/>
              </a:solidFill>
            </a:endParaRPr>
          </a:p>
          <a:p>
            <a:endParaRPr lang="hu-HU" sz="2200" dirty="0" smtClean="0">
              <a:solidFill>
                <a:srgbClr val="262626"/>
              </a:solidFill>
            </a:endParaRPr>
          </a:p>
          <a:p>
            <a:r>
              <a:rPr lang="hu-HU" sz="2200" dirty="0" smtClean="0">
                <a:solidFill>
                  <a:srgbClr val="262626"/>
                </a:solidFill>
              </a:rPr>
              <a:t>ICT  kihívásai</a:t>
            </a:r>
          </a:p>
          <a:p>
            <a:endParaRPr lang="hu-HU" sz="2200" dirty="0">
              <a:solidFill>
                <a:srgbClr val="262626"/>
              </a:solidFill>
            </a:endParaRPr>
          </a:p>
          <a:p>
            <a:endParaRPr lang="hu-HU" sz="2200" dirty="0" smtClean="0">
              <a:solidFill>
                <a:srgbClr val="262626"/>
              </a:solidFill>
            </a:endParaRPr>
          </a:p>
          <a:p>
            <a:r>
              <a:rPr lang="hu-HU" sz="2200" dirty="0" smtClean="0">
                <a:solidFill>
                  <a:srgbClr val="262626"/>
                </a:solidFill>
              </a:rPr>
              <a:t>Kutatási témák az EFOP 362 projektben</a:t>
            </a:r>
            <a:endParaRPr lang="en-US" sz="2200" dirty="0">
              <a:solidFill>
                <a:srgbClr val="2626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48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17183"/>
          </a:xfrm>
        </p:spPr>
        <p:txBody>
          <a:bodyPr>
            <a:normAutofit/>
          </a:bodyPr>
          <a:lstStyle/>
          <a:p>
            <a:pPr algn="ctr"/>
            <a:r>
              <a:rPr lang="hu-HU" dirty="0"/>
              <a:t>ÜTEMTERV </a:t>
            </a:r>
            <a:r>
              <a:rPr lang="en-GB" dirty="0"/>
              <a:t>(</a:t>
            </a:r>
            <a:r>
              <a:rPr lang="hu-HU" dirty="0" err="1"/>
              <a:t>RoaDMAP</a:t>
            </a:r>
            <a:r>
              <a:rPr lang="en-GB" dirty="0"/>
              <a:t>)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67657" y="1698171"/>
            <a:ext cx="3657600" cy="923330"/>
          </a:xfrm>
          <a:prstGeom prst="rect">
            <a:avLst/>
          </a:prstGeom>
          <a:noFill/>
        </p:spPr>
        <p:txBody>
          <a:bodyPr wrap="none" lIns="36000" tIns="36000" rIns="36000" bIns="36000" rtlCol="0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88224" y="6237312"/>
            <a:ext cx="122020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000" dirty="0" smtClean="0">
                <a:solidFill>
                  <a:schemeClr val="accent1"/>
                </a:solidFill>
              </a:rPr>
              <a:t>EU 5G PPP </a:t>
            </a:r>
            <a:r>
              <a:rPr lang="hu-HU" sz="1000" dirty="0" err="1" smtClean="0">
                <a:solidFill>
                  <a:schemeClr val="accent1"/>
                </a:solidFill>
              </a:rPr>
              <a:t>vision</a:t>
            </a:r>
            <a:endParaRPr lang="en-US" sz="1000" dirty="0">
              <a:solidFill>
                <a:schemeClr val="accent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794" y="1353012"/>
            <a:ext cx="7921031" cy="488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12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17183"/>
          </a:xfrm>
        </p:spPr>
        <p:txBody>
          <a:bodyPr>
            <a:normAutofit/>
          </a:bodyPr>
          <a:lstStyle/>
          <a:p>
            <a:pPr algn="ctr"/>
            <a:r>
              <a:rPr lang="hu-HU" dirty="0"/>
              <a:t>VIZIÓK: 5G </a:t>
            </a:r>
            <a:r>
              <a:rPr lang="hu-HU" dirty="0" err="1"/>
              <a:t>szolGálTATÁSAI</a:t>
            </a:r>
            <a:r>
              <a:rPr lang="hu-HU" dirty="0"/>
              <a:t> </a:t>
            </a:r>
            <a:r>
              <a:rPr lang="en-GB" dirty="0"/>
              <a:t>(1)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67657" y="1698171"/>
            <a:ext cx="3657600" cy="923330"/>
          </a:xfrm>
          <a:prstGeom prst="rect">
            <a:avLst/>
          </a:prstGeom>
          <a:noFill/>
        </p:spPr>
        <p:txBody>
          <a:bodyPr wrap="none" lIns="36000" tIns="36000" rIns="36000" bIns="36000" rtlCol="0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045531" y="6228082"/>
            <a:ext cx="122020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000" dirty="0" smtClean="0">
                <a:solidFill>
                  <a:schemeClr val="accent1"/>
                </a:solidFill>
              </a:rPr>
              <a:t>EU 5G PPP </a:t>
            </a:r>
            <a:r>
              <a:rPr lang="hu-HU" sz="1000" dirty="0" err="1" smtClean="0">
                <a:solidFill>
                  <a:schemeClr val="accent1"/>
                </a:solidFill>
              </a:rPr>
              <a:t>vision</a:t>
            </a:r>
            <a:endParaRPr lang="en-US" sz="1000" dirty="0">
              <a:solidFill>
                <a:schemeClr val="accent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239" y="1275675"/>
            <a:ext cx="8318938" cy="4952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97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17183"/>
          </a:xfrm>
        </p:spPr>
        <p:txBody>
          <a:bodyPr>
            <a:normAutofit/>
          </a:bodyPr>
          <a:lstStyle/>
          <a:p>
            <a:pPr algn="ctr"/>
            <a:r>
              <a:rPr lang="hu-HU" dirty="0"/>
              <a:t>VIZIÓK: 5G </a:t>
            </a:r>
            <a:r>
              <a:rPr lang="hu-HU" dirty="0" err="1"/>
              <a:t>szolGálTATÁSAI</a:t>
            </a:r>
            <a:r>
              <a:rPr lang="hu-HU" dirty="0"/>
              <a:t> </a:t>
            </a:r>
            <a:r>
              <a:rPr lang="en-GB" dirty="0"/>
              <a:t>(</a:t>
            </a:r>
            <a:r>
              <a:rPr lang="hu-HU" dirty="0"/>
              <a:t>2</a:t>
            </a:r>
            <a:r>
              <a:rPr lang="en-GB" dirty="0"/>
              <a:t>)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67657" y="1698171"/>
            <a:ext cx="3657600" cy="923330"/>
          </a:xfrm>
          <a:prstGeom prst="rect">
            <a:avLst/>
          </a:prstGeom>
          <a:noFill/>
        </p:spPr>
        <p:txBody>
          <a:bodyPr wrap="none" lIns="36000" tIns="36000" rIns="36000" bIns="36000" rtlCol="0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380312" y="6032879"/>
            <a:ext cx="122020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000" dirty="0" smtClean="0">
                <a:solidFill>
                  <a:schemeClr val="accent1"/>
                </a:solidFill>
              </a:rPr>
              <a:t>EU 5G PPP </a:t>
            </a:r>
            <a:r>
              <a:rPr lang="hu-HU" sz="1000" dirty="0" err="1" smtClean="0">
                <a:solidFill>
                  <a:schemeClr val="accent1"/>
                </a:solidFill>
              </a:rPr>
              <a:t>vision</a:t>
            </a:r>
            <a:endParaRPr lang="en-US" sz="1000" dirty="0">
              <a:solidFill>
                <a:schemeClr val="accent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1680" y="1412776"/>
            <a:ext cx="5120640" cy="525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467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17183"/>
          </a:xfrm>
        </p:spPr>
        <p:txBody>
          <a:bodyPr>
            <a:normAutofit/>
          </a:bodyPr>
          <a:lstStyle/>
          <a:p>
            <a:pPr algn="ctr"/>
            <a:r>
              <a:rPr lang="hu-HU" dirty="0" err="1"/>
              <a:t>VizióK</a:t>
            </a:r>
            <a:r>
              <a:rPr lang="hu-HU" dirty="0"/>
              <a:t>: 5G </a:t>
            </a:r>
            <a:r>
              <a:rPr lang="hu-HU" dirty="0" err="1"/>
              <a:t>szolGálTATÁSAI</a:t>
            </a:r>
            <a:r>
              <a:rPr lang="en-GB" dirty="0"/>
              <a:t> (</a:t>
            </a:r>
            <a:r>
              <a:rPr lang="hu-HU" dirty="0"/>
              <a:t>3</a:t>
            </a:r>
            <a:r>
              <a:rPr lang="en-GB" dirty="0"/>
              <a:t>)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67657" y="1698171"/>
            <a:ext cx="3657600" cy="923330"/>
          </a:xfrm>
          <a:prstGeom prst="rect">
            <a:avLst/>
          </a:prstGeom>
          <a:noFill/>
        </p:spPr>
        <p:txBody>
          <a:bodyPr wrap="none" lIns="36000" tIns="36000" rIns="36000" bIns="36000" rtlCol="0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298344" y="5909769"/>
            <a:ext cx="122020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000" dirty="0" smtClean="0">
                <a:solidFill>
                  <a:schemeClr val="accent1"/>
                </a:solidFill>
              </a:rPr>
              <a:t>EU 5G PPP </a:t>
            </a:r>
            <a:r>
              <a:rPr lang="hu-HU" sz="1000" dirty="0" err="1" smtClean="0">
                <a:solidFill>
                  <a:schemeClr val="accent1"/>
                </a:solidFill>
              </a:rPr>
              <a:t>vision</a:t>
            </a:r>
            <a:endParaRPr lang="en-US" sz="1000" dirty="0">
              <a:solidFill>
                <a:schemeClr val="accent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260" y="1851424"/>
            <a:ext cx="8403681" cy="242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28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4700075" cy="936104"/>
          </a:xfrm>
        </p:spPr>
        <p:txBody>
          <a:bodyPr/>
          <a:lstStyle/>
          <a:p>
            <a:pPr algn="r"/>
            <a:r>
              <a:rPr lang="hu-HU" dirty="0"/>
              <a:t>TARTALOM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912" y="1618488"/>
            <a:ext cx="8229600" cy="4525963"/>
          </a:xfrm>
        </p:spPr>
        <p:txBody>
          <a:bodyPr>
            <a:normAutofit/>
          </a:bodyPr>
          <a:lstStyle/>
          <a:p>
            <a:r>
              <a:rPr lang="hu-HU" sz="2200" dirty="0" smtClean="0">
                <a:solidFill>
                  <a:schemeClr val="accent1">
                    <a:lumMod val="95000"/>
                    <a:lumOff val="5000"/>
                  </a:schemeClr>
                </a:solidFill>
              </a:rPr>
              <a:t>Az 5G </a:t>
            </a:r>
            <a:r>
              <a:rPr lang="hu-HU" sz="2200" dirty="0">
                <a:solidFill>
                  <a:schemeClr val="accent1">
                    <a:lumMod val="95000"/>
                    <a:lumOff val="5000"/>
                  </a:schemeClr>
                </a:solidFill>
              </a:rPr>
              <a:t>h</a:t>
            </a:r>
            <a:r>
              <a:rPr lang="en-GB" sz="2200" dirty="0" err="1" smtClean="0">
                <a:solidFill>
                  <a:schemeClr val="accent1">
                    <a:lumMod val="95000"/>
                    <a:lumOff val="5000"/>
                  </a:schemeClr>
                </a:solidFill>
              </a:rPr>
              <a:t>elyzet</a:t>
            </a:r>
            <a:r>
              <a:rPr lang="hu-HU" sz="2200" dirty="0" smtClean="0">
                <a:solidFill>
                  <a:schemeClr val="accent1">
                    <a:lumMod val="95000"/>
                    <a:lumOff val="5000"/>
                  </a:schemeClr>
                </a:solidFill>
              </a:rPr>
              <a:t> áttekintése</a:t>
            </a:r>
            <a:endParaRPr lang="en-US" sz="2200" dirty="0">
              <a:solidFill>
                <a:schemeClr val="accent1">
                  <a:lumMod val="95000"/>
                  <a:lumOff val="5000"/>
                </a:schemeClr>
              </a:solidFill>
            </a:endParaRPr>
          </a:p>
          <a:p>
            <a:endParaRPr lang="hu-HU" sz="2200" dirty="0" smtClean="0">
              <a:solidFill>
                <a:srgbClr val="262626"/>
              </a:solidFill>
            </a:endParaRPr>
          </a:p>
          <a:p>
            <a:endParaRPr lang="hu-HU" sz="2200" dirty="0" smtClean="0">
              <a:solidFill>
                <a:srgbClr val="262626"/>
              </a:solidFill>
            </a:endParaRPr>
          </a:p>
          <a:p>
            <a:r>
              <a:rPr lang="hu-HU" sz="2200" dirty="0" smtClean="0">
                <a:solidFill>
                  <a:srgbClr val="871829"/>
                </a:solidFill>
              </a:rPr>
              <a:t>ICT kihívásai</a:t>
            </a:r>
          </a:p>
          <a:p>
            <a:endParaRPr lang="hu-HU" sz="2200" dirty="0">
              <a:solidFill>
                <a:srgbClr val="262626"/>
              </a:solidFill>
            </a:endParaRPr>
          </a:p>
          <a:p>
            <a:endParaRPr lang="hu-HU" sz="2200" dirty="0" smtClean="0">
              <a:solidFill>
                <a:srgbClr val="262626"/>
              </a:solidFill>
            </a:endParaRPr>
          </a:p>
          <a:p>
            <a:r>
              <a:rPr lang="hu-HU" sz="2200" dirty="0" smtClean="0">
                <a:solidFill>
                  <a:srgbClr val="262626"/>
                </a:solidFill>
              </a:rPr>
              <a:t>Kutatási témák az EFOP 362 projektben</a:t>
            </a:r>
            <a:endParaRPr lang="en-US" sz="2200" dirty="0">
              <a:solidFill>
                <a:srgbClr val="2626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1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17183"/>
          </a:xfrm>
        </p:spPr>
        <p:txBody>
          <a:bodyPr>
            <a:normAutofit/>
          </a:bodyPr>
          <a:lstStyle/>
          <a:p>
            <a:pPr algn="ctr"/>
            <a:r>
              <a:rPr lang="hu-HU" dirty="0"/>
              <a:t>ÁLTALÁNOS </a:t>
            </a:r>
            <a:r>
              <a:rPr lang="hu-HU" dirty="0" err="1"/>
              <a:t>ArchiTEKTÚRA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67657" y="1698171"/>
            <a:ext cx="3657600" cy="923330"/>
          </a:xfrm>
          <a:prstGeom prst="rect">
            <a:avLst/>
          </a:prstGeom>
          <a:noFill/>
        </p:spPr>
        <p:txBody>
          <a:bodyPr wrap="none" lIns="36000" tIns="36000" rIns="36000" bIns="36000" rtlCol="0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298344" y="5909769"/>
            <a:ext cx="122020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000" dirty="0" smtClean="0">
                <a:solidFill>
                  <a:schemeClr val="accent1"/>
                </a:solidFill>
              </a:rPr>
              <a:t>EU 5G PPP </a:t>
            </a:r>
            <a:r>
              <a:rPr lang="hu-HU" sz="1000" dirty="0" err="1" smtClean="0">
                <a:solidFill>
                  <a:schemeClr val="accent1"/>
                </a:solidFill>
              </a:rPr>
              <a:t>vision</a:t>
            </a:r>
            <a:endParaRPr lang="en-US" sz="1000" dirty="0">
              <a:solidFill>
                <a:schemeClr val="accent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994" y="1325880"/>
            <a:ext cx="8745332" cy="4370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410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3201" y="16545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US" dirty="0"/>
              <a:t>IKT </a:t>
            </a:r>
            <a:r>
              <a:rPr lang="en-US" dirty="0" err="1"/>
              <a:t>InfrASTRUKT</a:t>
            </a:r>
            <a:r>
              <a:rPr lang="hu-HU" dirty="0"/>
              <a:t>ÚRA SZEREPE</a:t>
            </a:r>
            <a:endParaRPr lang="en-US" dirty="0"/>
          </a:p>
        </p:txBody>
      </p:sp>
      <p:sp>
        <p:nvSpPr>
          <p:cNvPr id="3" name="object 2"/>
          <p:cNvSpPr/>
          <p:nvPr/>
        </p:nvSpPr>
        <p:spPr>
          <a:xfrm>
            <a:off x="5254693" y="4992634"/>
            <a:ext cx="863600" cy="792480"/>
          </a:xfrm>
          <a:custGeom>
            <a:avLst/>
            <a:gdLst/>
            <a:ahLst/>
            <a:cxnLst/>
            <a:rect l="l" t="t" r="r" b="b"/>
            <a:pathLst>
              <a:path w="863600" h="792479">
                <a:moveTo>
                  <a:pt x="0" y="396080"/>
                </a:moveTo>
                <a:lnTo>
                  <a:pt x="5651" y="331834"/>
                </a:lnTo>
                <a:lnTo>
                  <a:pt x="22013" y="270888"/>
                </a:lnTo>
                <a:lnTo>
                  <a:pt x="48196" y="214058"/>
                </a:lnTo>
                <a:lnTo>
                  <a:pt x="83312" y="162160"/>
                </a:lnTo>
                <a:lnTo>
                  <a:pt x="126471" y="116009"/>
                </a:lnTo>
                <a:lnTo>
                  <a:pt x="176784" y="76420"/>
                </a:lnTo>
                <a:lnTo>
                  <a:pt x="233363" y="44209"/>
                </a:lnTo>
                <a:lnTo>
                  <a:pt x="295317" y="20192"/>
                </a:lnTo>
                <a:lnTo>
                  <a:pt x="361759" y="5184"/>
                </a:lnTo>
                <a:lnTo>
                  <a:pt x="431799" y="0"/>
                </a:lnTo>
                <a:lnTo>
                  <a:pt x="467214" y="1312"/>
                </a:lnTo>
                <a:lnTo>
                  <a:pt x="535566" y="11511"/>
                </a:lnTo>
                <a:lnTo>
                  <a:pt x="599875" y="31125"/>
                </a:lnTo>
                <a:lnTo>
                  <a:pt x="659253" y="59342"/>
                </a:lnTo>
                <a:lnTo>
                  <a:pt x="712810" y="95343"/>
                </a:lnTo>
                <a:lnTo>
                  <a:pt x="759657" y="138315"/>
                </a:lnTo>
                <a:lnTo>
                  <a:pt x="798906" y="187442"/>
                </a:lnTo>
                <a:lnTo>
                  <a:pt x="829666" y="241908"/>
                </a:lnTo>
                <a:lnTo>
                  <a:pt x="851050" y="300898"/>
                </a:lnTo>
                <a:lnTo>
                  <a:pt x="862168" y="363596"/>
                </a:lnTo>
                <a:lnTo>
                  <a:pt x="863599" y="396080"/>
                </a:lnTo>
                <a:lnTo>
                  <a:pt x="862168" y="428565"/>
                </a:lnTo>
                <a:lnTo>
                  <a:pt x="851050" y="491263"/>
                </a:lnTo>
                <a:lnTo>
                  <a:pt x="829666" y="550253"/>
                </a:lnTo>
                <a:lnTo>
                  <a:pt x="798906" y="604719"/>
                </a:lnTo>
                <a:lnTo>
                  <a:pt x="759657" y="653846"/>
                </a:lnTo>
                <a:lnTo>
                  <a:pt x="712810" y="696817"/>
                </a:lnTo>
                <a:lnTo>
                  <a:pt x="659253" y="732819"/>
                </a:lnTo>
                <a:lnTo>
                  <a:pt x="599875" y="761035"/>
                </a:lnTo>
                <a:lnTo>
                  <a:pt x="535566" y="780650"/>
                </a:lnTo>
                <a:lnTo>
                  <a:pt x="467214" y="790848"/>
                </a:lnTo>
                <a:lnTo>
                  <a:pt x="431799" y="792161"/>
                </a:lnTo>
                <a:lnTo>
                  <a:pt x="396385" y="790848"/>
                </a:lnTo>
                <a:lnTo>
                  <a:pt x="328033" y="780650"/>
                </a:lnTo>
                <a:lnTo>
                  <a:pt x="263723" y="761035"/>
                </a:lnTo>
                <a:lnTo>
                  <a:pt x="204346" y="732819"/>
                </a:lnTo>
                <a:lnTo>
                  <a:pt x="150789" y="696817"/>
                </a:lnTo>
                <a:lnTo>
                  <a:pt x="103941" y="653846"/>
                </a:lnTo>
                <a:lnTo>
                  <a:pt x="64693" y="604719"/>
                </a:lnTo>
                <a:lnTo>
                  <a:pt x="33932" y="550253"/>
                </a:lnTo>
                <a:lnTo>
                  <a:pt x="12549" y="491263"/>
                </a:lnTo>
                <a:lnTo>
                  <a:pt x="1431" y="428565"/>
                </a:lnTo>
                <a:lnTo>
                  <a:pt x="0" y="396080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4" name="object 3"/>
          <p:cNvSpPr/>
          <p:nvPr/>
        </p:nvSpPr>
        <p:spPr>
          <a:xfrm>
            <a:off x="6334194" y="4476695"/>
            <a:ext cx="863600" cy="792480"/>
          </a:xfrm>
          <a:custGeom>
            <a:avLst/>
            <a:gdLst/>
            <a:ahLst/>
            <a:cxnLst/>
            <a:rect l="l" t="t" r="r" b="b"/>
            <a:pathLst>
              <a:path w="863600" h="792479">
                <a:moveTo>
                  <a:pt x="0" y="396081"/>
                </a:moveTo>
                <a:lnTo>
                  <a:pt x="5651" y="331835"/>
                </a:lnTo>
                <a:lnTo>
                  <a:pt x="22013" y="270889"/>
                </a:lnTo>
                <a:lnTo>
                  <a:pt x="48196" y="214059"/>
                </a:lnTo>
                <a:lnTo>
                  <a:pt x="83312" y="162161"/>
                </a:lnTo>
                <a:lnTo>
                  <a:pt x="126471" y="116009"/>
                </a:lnTo>
                <a:lnTo>
                  <a:pt x="176784" y="76420"/>
                </a:lnTo>
                <a:lnTo>
                  <a:pt x="233362" y="44209"/>
                </a:lnTo>
                <a:lnTo>
                  <a:pt x="295317" y="20192"/>
                </a:lnTo>
                <a:lnTo>
                  <a:pt x="361759" y="5184"/>
                </a:lnTo>
                <a:lnTo>
                  <a:pt x="431799" y="0"/>
                </a:lnTo>
                <a:lnTo>
                  <a:pt x="467214" y="1313"/>
                </a:lnTo>
                <a:lnTo>
                  <a:pt x="535566" y="11511"/>
                </a:lnTo>
                <a:lnTo>
                  <a:pt x="599875" y="31126"/>
                </a:lnTo>
                <a:lnTo>
                  <a:pt x="659253" y="59342"/>
                </a:lnTo>
                <a:lnTo>
                  <a:pt x="712810" y="95344"/>
                </a:lnTo>
                <a:lnTo>
                  <a:pt x="759657" y="138316"/>
                </a:lnTo>
                <a:lnTo>
                  <a:pt x="798906" y="187442"/>
                </a:lnTo>
                <a:lnTo>
                  <a:pt x="829666" y="241909"/>
                </a:lnTo>
                <a:lnTo>
                  <a:pt x="851050" y="300898"/>
                </a:lnTo>
                <a:lnTo>
                  <a:pt x="862168" y="363597"/>
                </a:lnTo>
                <a:lnTo>
                  <a:pt x="863599" y="396081"/>
                </a:lnTo>
                <a:lnTo>
                  <a:pt x="862168" y="428566"/>
                </a:lnTo>
                <a:lnTo>
                  <a:pt x="851050" y="491265"/>
                </a:lnTo>
                <a:lnTo>
                  <a:pt x="829666" y="550254"/>
                </a:lnTo>
                <a:lnTo>
                  <a:pt x="798906" y="604720"/>
                </a:lnTo>
                <a:lnTo>
                  <a:pt x="759657" y="653847"/>
                </a:lnTo>
                <a:lnTo>
                  <a:pt x="712810" y="696819"/>
                </a:lnTo>
                <a:lnTo>
                  <a:pt x="659253" y="732821"/>
                </a:lnTo>
                <a:lnTo>
                  <a:pt x="599875" y="761037"/>
                </a:lnTo>
                <a:lnTo>
                  <a:pt x="535566" y="780652"/>
                </a:lnTo>
                <a:lnTo>
                  <a:pt x="467214" y="790850"/>
                </a:lnTo>
                <a:lnTo>
                  <a:pt x="431799" y="792163"/>
                </a:lnTo>
                <a:lnTo>
                  <a:pt x="396385" y="790850"/>
                </a:lnTo>
                <a:lnTo>
                  <a:pt x="328033" y="780652"/>
                </a:lnTo>
                <a:lnTo>
                  <a:pt x="263723" y="761037"/>
                </a:lnTo>
                <a:lnTo>
                  <a:pt x="204346" y="732821"/>
                </a:lnTo>
                <a:lnTo>
                  <a:pt x="150789" y="696819"/>
                </a:lnTo>
                <a:lnTo>
                  <a:pt x="103941" y="653847"/>
                </a:lnTo>
                <a:lnTo>
                  <a:pt x="64693" y="604720"/>
                </a:lnTo>
                <a:lnTo>
                  <a:pt x="33932" y="550254"/>
                </a:lnTo>
                <a:lnTo>
                  <a:pt x="12549" y="491265"/>
                </a:lnTo>
                <a:lnTo>
                  <a:pt x="1431" y="428566"/>
                </a:lnTo>
                <a:lnTo>
                  <a:pt x="0" y="396081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5" name="object 4"/>
          <p:cNvSpPr/>
          <p:nvPr/>
        </p:nvSpPr>
        <p:spPr>
          <a:xfrm>
            <a:off x="4175194" y="4273495"/>
            <a:ext cx="865505" cy="792480"/>
          </a:xfrm>
          <a:custGeom>
            <a:avLst/>
            <a:gdLst/>
            <a:ahLst/>
            <a:cxnLst/>
            <a:rect l="l" t="t" r="r" b="b"/>
            <a:pathLst>
              <a:path w="865504" h="792479">
                <a:moveTo>
                  <a:pt x="0" y="396081"/>
                </a:moveTo>
                <a:lnTo>
                  <a:pt x="5661" y="331835"/>
                </a:lnTo>
                <a:lnTo>
                  <a:pt x="22053" y="270889"/>
                </a:lnTo>
                <a:lnTo>
                  <a:pt x="48285" y="214059"/>
                </a:lnTo>
                <a:lnTo>
                  <a:pt x="83465" y="162161"/>
                </a:lnTo>
                <a:lnTo>
                  <a:pt x="126703" y="116009"/>
                </a:lnTo>
                <a:lnTo>
                  <a:pt x="177109" y="76420"/>
                </a:lnTo>
                <a:lnTo>
                  <a:pt x="233791" y="44209"/>
                </a:lnTo>
                <a:lnTo>
                  <a:pt x="295860" y="20192"/>
                </a:lnTo>
                <a:lnTo>
                  <a:pt x="362424" y="5184"/>
                </a:lnTo>
                <a:lnTo>
                  <a:pt x="432593" y="0"/>
                </a:lnTo>
                <a:lnTo>
                  <a:pt x="468073" y="1313"/>
                </a:lnTo>
                <a:lnTo>
                  <a:pt x="536551" y="11511"/>
                </a:lnTo>
                <a:lnTo>
                  <a:pt x="600978" y="31126"/>
                </a:lnTo>
                <a:lnTo>
                  <a:pt x="660465" y="59342"/>
                </a:lnTo>
                <a:lnTo>
                  <a:pt x="714121" y="95344"/>
                </a:lnTo>
                <a:lnTo>
                  <a:pt x="761054" y="138316"/>
                </a:lnTo>
                <a:lnTo>
                  <a:pt x="800375" y="187442"/>
                </a:lnTo>
                <a:lnTo>
                  <a:pt x="831192" y="241909"/>
                </a:lnTo>
                <a:lnTo>
                  <a:pt x="852615" y="300898"/>
                </a:lnTo>
                <a:lnTo>
                  <a:pt x="863753" y="363597"/>
                </a:lnTo>
                <a:lnTo>
                  <a:pt x="865187" y="396081"/>
                </a:lnTo>
                <a:lnTo>
                  <a:pt x="863753" y="428566"/>
                </a:lnTo>
                <a:lnTo>
                  <a:pt x="852615" y="491265"/>
                </a:lnTo>
                <a:lnTo>
                  <a:pt x="831192" y="550254"/>
                </a:lnTo>
                <a:lnTo>
                  <a:pt x="800375" y="604720"/>
                </a:lnTo>
                <a:lnTo>
                  <a:pt x="761054" y="653847"/>
                </a:lnTo>
                <a:lnTo>
                  <a:pt x="714121" y="696819"/>
                </a:lnTo>
                <a:lnTo>
                  <a:pt x="660465" y="732821"/>
                </a:lnTo>
                <a:lnTo>
                  <a:pt x="600978" y="761037"/>
                </a:lnTo>
                <a:lnTo>
                  <a:pt x="536551" y="780652"/>
                </a:lnTo>
                <a:lnTo>
                  <a:pt x="468073" y="790850"/>
                </a:lnTo>
                <a:lnTo>
                  <a:pt x="432593" y="792163"/>
                </a:lnTo>
                <a:lnTo>
                  <a:pt x="397114" y="790850"/>
                </a:lnTo>
                <a:lnTo>
                  <a:pt x="328636" y="780652"/>
                </a:lnTo>
                <a:lnTo>
                  <a:pt x="264208" y="761037"/>
                </a:lnTo>
                <a:lnTo>
                  <a:pt x="204721" y="732821"/>
                </a:lnTo>
                <a:lnTo>
                  <a:pt x="151066" y="696819"/>
                </a:lnTo>
                <a:lnTo>
                  <a:pt x="104133" y="653847"/>
                </a:lnTo>
                <a:lnTo>
                  <a:pt x="64812" y="604720"/>
                </a:lnTo>
                <a:lnTo>
                  <a:pt x="33995" y="550254"/>
                </a:lnTo>
                <a:lnTo>
                  <a:pt x="12572" y="491265"/>
                </a:lnTo>
                <a:lnTo>
                  <a:pt x="1434" y="428566"/>
                </a:lnTo>
                <a:lnTo>
                  <a:pt x="0" y="396081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6" name="object 5"/>
          <p:cNvSpPr/>
          <p:nvPr/>
        </p:nvSpPr>
        <p:spPr>
          <a:xfrm>
            <a:off x="167203" y="4745798"/>
            <a:ext cx="1835150" cy="1311275"/>
          </a:xfrm>
          <a:custGeom>
            <a:avLst/>
            <a:gdLst/>
            <a:ahLst/>
            <a:cxnLst/>
            <a:rect l="l" t="t" r="r" b="b"/>
            <a:pathLst>
              <a:path w="1835150" h="1311275">
                <a:moveTo>
                  <a:pt x="0" y="0"/>
                </a:moveTo>
                <a:lnTo>
                  <a:pt x="1834810" y="0"/>
                </a:lnTo>
                <a:lnTo>
                  <a:pt x="1834810" y="1311061"/>
                </a:lnTo>
                <a:lnTo>
                  <a:pt x="0" y="1311061"/>
                </a:lnTo>
                <a:lnTo>
                  <a:pt x="0" y="0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7" name="object 6"/>
          <p:cNvSpPr/>
          <p:nvPr/>
        </p:nvSpPr>
        <p:spPr>
          <a:xfrm>
            <a:off x="4913677" y="4949648"/>
            <a:ext cx="386080" cy="319405"/>
          </a:xfrm>
          <a:custGeom>
            <a:avLst/>
            <a:gdLst/>
            <a:ahLst/>
            <a:cxnLst/>
            <a:rect l="l" t="t" r="r" b="b"/>
            <a:pathLst>
              <a:path w="386079" h="319404">
                <a:moveTo>
                  <a:pt x="385467" y="319210"/>
                </a:moveTo>
                <a:lnTo>
                  <a:pt x="0" y="0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8" name="object 8"/>
          <p:cNvSpPr/>
          <p:nvPr/>
        </p:nvSpPr>
        <p:spPr>
          <a:xfrm>
            <a:off x="2733744" y="4605284"/>
            <a:ext cx="863600" cy="792480"/>
          </a:xfrm>
          <a:custGeom>
            <a:avLst/>
            <a:gdLst/>
            <a:ahLst/>
            <a:cxnLst/>
            <a:rect l="l" t="t" r="r" b="b"/>
            <a:pathLst>
              <a:path w="863600" h="792479">
                <a:moveTo>
                  <a:pt x="0" y="396080"/>
                </a:moveTo>
                <a:lnTo>
                  <a:pt x="5651" y="331834"/>
                </a:lnTo>
                <a:lnTo>
                  <a:pt x="22013" y="270888"/>
                </a:lnTo>
                <a:lnTo>
                  <a:pt x="48196" y="214058"/>
                </a:lnTo>
                <a:lnTo>
                  <a:pt x="83312" y="162160"/>
                </a:lnTo>
                <a:lnTo>
                  <a:pt x="126471" y="116009"/>
                </a:lnTo>
                <a:lnTo>
                  <a:pt x="176784" y="76420"/>
                </a:lnTo>
                <a:lnTo>
                  <a:pt x="233363" y="44209"/>
                </a:lnTo>
                <a:lnTo>
                  <a:pt x="295317" y="20192"/>
                </a:lnTo>
                <a:lnTo>
                  <a:pt x="361759" y="5184"/>
                </a:lnTo>
                <a:lnTo>
                  <a:pt x="431799" y="0"/>
                </a:lnTo>
                <a:lnTo>
                  <a:pt x="467214" y="1312"/>
                </a:lnTo>
                <a:lnTo>
                  <a:pt x="535566" y="11511"/>
                </a:lnTo>
                <a:lnTo>
                  <a:pt x="599875" y="31125"/>
                </a:lnTo>
                <a:lnTo>
                  <a:pt x="659253" y="59342"/>
                </a:lnTo>
                <a:lnTo>
                  <a:pt x="712810" y="95343"/>
                </a:lnTo>
                <a:lnTo>
                  <a:pt x="759657" y="138315"/>
                </a:lnTo>
                <a:lnTo>
                  <a:pt x="798906" y="187442"/>
                </a:lnTo>
                <a:lnTo>
                  <a:pt x="829666" y="241908"/>
                </a:lnTo>
                <a:lnTo>
                  <a:pt x="851050" y="300898"/>
                </a:lnTo>
                <a:lnTo>
                  <a:pt x="862168" y="363596"/>
                </a:lnTo>
                <a:lnTo>
                  <a:pt x="863599" y="396080"/>
                </a:lnTo>
                <a:lnTo>
                  <a:pt x="862168" y="428565"/>
                </a:lnTo>
                <a:lnTo>
                  <a:pt x="851050" y="491263"/>
                </a:lnTo>
                <a:lnTo>
                  <a:pt x="829666" y="550253"/>
                </a:lnTo>
                <a:lnTo>
                  <a:pt x="798906" y="604719"/>
                </a:lnTo>
                <a:lnTo>
                  <a:pt x="759657" y="653846"/>
                </a:lnTo>
                <a:lnTo>
                  <a:pt x="712810" y="696818"/>
                </a:lnTo>
                <a:lnTo>
                  <a:pt x="659253" y="732819"/>
                </a:lnTo>
                <a:lnTo>
                  <a:pt x="599875" y="761035"/>
                </a:lnTo>
                <a:lnTo>
                  <a:pt x="535566" y="780650"/>
                </a:lnTo>
                <a:lnTo>
                  <a:pt x="467214" y="790848"/>
                </a:lnTo>
                <a:lnTo>
                  <a:pt x="431799" y="792161"/>
                </a:lnTo>
                <a:lnTo>
                  <a:pt x="396385" y="790848"/>
                </a:lnTo>
                <a:lnTo>
                  <a:pt x="328033" y="780650"/>
                </a:lnTo>
                <a:lnTo>
                  <a:pt x="263723" y="761035"/>
                </a:lnTo>
                <a:lnTo>
                  <a:pt x="204346" y="732819"/>
                </a:lnTo>
                <a:lnTo>
                  <a:pt x="150789" y="696818"/>
                </a:lnTo>
                <a:lnTo>
                  <a:pt x="103941" y="653846"/>
                </a:lnTo>
                <a:lnTo>
                  <a:pt x="64693" y="604719"/>
                </a:lnTo>
                <a:lnTo>
                  <a:pt x="33932" y="550253"/>
                </a:lnTo>
                <a:lnTo>
                  <a:pt x="12549" y="491263"/>
                </a:lnTo>
                <a:lnTo>
                  <a:pt x="1431" y="428565"/>
                </a:lnTo>
                <a:lnTo>
                  <a:pt x="0" y="396080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3470873" y="5281436"/>
            <a:ext cx="1784350" cy="107314"/>
          </a:xfrm>
          <a:custGeom>
            <a:avLst/>
            <a:gdLst/>
            <a:ahLst/>
            <a:cxnLst/>
            <a:rect l="l" t="t" r="r" b="b"/>
            <a:pathLst>
              <a:path w="1784350" h="107314">
                <a:moveTo>
                  <a:pt x="0" y="0"/>
                </a:moveTo>
                <a:lnTo>
                  <a:pt x="1783820" y="107277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597343" y="4669577"/>
            <a:ext cx="577850" cy="332105"/>
          </a:xfrm>
          <a:custGeom>
            <a:avLst/>
            <a:gdLst/>
            <a:ahLst/>
            <a:cxnLst/>
            <a:rect l="l" t="t" r="r" b="b"/>
            <a:pathLst>
              <a:path w="577850" h="332104">
                <a:moveTo>
                  <a:pt x="0" y="331787"/>
                </a:moveTo>
                <a:lnTo>
                  <a:pt x="577849" y="0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118294" y="5152849"/>
            <a:ext cx="342900" cy="236220"/>
          </a:xfrm>
          <a:custGeom>
            <a:avLst/>
            <a:gdLst/>
            <a:ahLst/>
            <a:cxnLst/>
            <a:rect l="l" t="t" r="r" b="b"/>
            <a:pathLst>
              <a:path w="342900" h="236220">
                <a:moveTo>
                  <a:pt x="0" y="235865"/>
                </a:moveTo>
                <a:lnTo>
                  <a:pt x="342370" y="0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09398" y="2846754"/>
            <a:ext cx="755650" cy="665480"/>
          </a:xfrm>
          <a:custGeom>
            <a:avLst/>
            <a:gdLst/>
            <a:ahLst/>
            <a:cxnLst/>
            <a:rect l="l" t="t" r="r" b="b"/>
            <a:pathLst>
              <a:path w="755650" h="665479">
                <a:moveTo>
                  <a:pt x="0" y="665162"/>
                </a:moveTo>
                <a:lnTo>
                  <a:pt x="166210" y="0"/>
                </a:lnTo>
                <a:lnTo>
                  <a:pt x="755649" y="0"/>
                </a:lnTo>
                <a:lnTo>
                  <a:pt x="589438" y="665162"/>
                </a:lnTo>
                <a:lnTo>
                  <a:pt x="0" y="665162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16447" y="3013523"/>
            <a:ext cx="347345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38100">
              <a:lnSpc>
                <a:spcPts val="1400"/>
              </a:lnSpc>
            </a:pPr>
            <a:r>
              <a:rPr sz="1200" spc="-10" dirty="0">
                <a:solidFill>
                  <a:schemeClr val="accent1"/>
                </a:solidFill>
                <a:latin typeface="Times New Roman"/>
                <a:cs typeface="Times New Roman"/>
              </a:rPr>
              <a:t>End P</a:t>
            </a:r>
            <a:r>
              <a:rPr sz="1200" spc="-5" dirty="0">
                <a:solidFill>
                  <a:schemeClr val="accent1"/>
                </a:solidFill>
                <a:latin typeface="Times New Roman"/>
                <a:cs typeface="Times New Roman"/>
              </a:rPr>
              <a:t>oint</a:t>
            </a:r>
            <a:endParaRPr sz="1200">
              <a:solidFill>
                <a:schemeClr val="accent1"/>
              </a:solidFill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782956" y="2689171"/>
            <a:ext cx="765175" cy="215444"/>
          </a:xfrm>
          <a:prstGeom prst="rect">
            <a:avLst/>
          </a:prstGeom>
          <a:ln w="9524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28270">
              <a:lnSpc>
                <a:spcPct val="100000"/>
              </a:lnSpc>
            </a:pPr>
            <a:r>
              <a:rPr sz="1400" dirty="0">
                <a:solidFill>
                  <a:schemeClr val="accent1"/>
                </a:solidFill>
                <a:latin typeface="Times New Roman"/>
                <a:cs typeface="Times New Roman"/>
              </a:rPr>
              <a:t>VNF-1</a:t>
            </a:r>
            <a:endParaRPr sz="1400">
              <a:solidFill>
                <a:schemeClr val="accent1"/>
              </a:solidFill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4533969" y="2965396"/>
            <a:ext cx="765175" cy="484505"/>
          </a:xfrm>
          <a:custGeom>
            <a:avLst/>
            <a:gdLst/>
            <a:ahLst/>
            <a:cxnLst/>
            <a:rect l="l" t="t" r="r" b="b"/>
            <a:pathLst>
              <a:path w="765175" h="484504">
                <a:moveTo>
                  <a:pt x="0" y="0"/>
                </a:moveTo>
                <a:lnTo>
                  <a:pt x="765174" y="0"/>
                </a:lnTo>
                <a:lnTo>
                  <a:pt x="765174" y="484187"/>
                </a:lnTo>
                <a:lnTo>
                  <a:pt x="0" y="484187"/>
                </a:lnTo>
                <a:lnTo>
                  <a:pt x="0" y="0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533969" y="2965396"/>
            <a:ext cx="765175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1305" marR="164465" indent="-104139">
              <a:lnSpc>
                <a:spcPts val="1600"/>
              </a:lnSpc>
            </a:pPr>
            <a:r>
              <a:rPr sz="1400" dirty="0">
                <a:solidFill>
                  <a:schemeClr val="accent1"/>
                </a:solidFill>
                <a:latin typeface="Times New Roman"/>
                <a:cs typeface="Times New Roman"/>
              </a:rPr>
              <a:t>VNF- </a:t>
            </a:r>
            <a:r>
              <a:rPr sz="1400" spc="-10" dirty="0">
                <a:solidFill>
                  <a:schemeClr val="accent1"/>
                </a:solidFill>
                <a:latin typeface="Times New Roman"/>
                <a:cs typeface="Times New Roman"/>
              </a:rPr>
              <a:t>2C</a:t>
            </a:r>
            <a:endParaRPr sz="1400">
              <a:solidFill>
                <a:schemeClr val="accent1"/>
              </a:solidFill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383405" y="2611384"/>
            <a:ext cx="765175" cy="215444"/>
          </a:xfrm>
          <a:prstGeom prst="rect">
            <a:avLst/>
          </a:prstGeom>
          <a:ln w="9524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42875">
              <a:lnSpc>
                <a:spcPct val="100000"/>
              </a:lnSpc>
            </a:pPr>
            <a:r>
              <a:rPr sz="1400" dirty="0">
                <a:solidFill>
                  <a:schemeClr val="accent1"/>
                </a:solidFill>
                <a:latin typeface="Times New Roman"/>
                <a:cs typeface="Times New Roman"/>
              </a:rPr>
              <a:t>PNF-3</a:t>
            </a:r>
            <a:endParaRPr sz="1400">
              <a:solidFill>
                <a:schemeClr val="accent1"/>
              </a:solidFill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3165544" y="3290637"/>
            <a:ext cx="0" cy="397510"/>
          </a:xfrm>
          <a:custGeom>
            <a:avLst/>
            <a:gdLst/>
            <a:ahLst/>
            <a:cxnLst/>
            <a:rect l="l" t="t" r="r" b="b"/>
            <a:pathLst>
              <a:path h="397510">
                <a:moveTo>
                  <a:pt x="0" y="0"/>
                </a:moveTo>
                <a:lnTo>
                  <a:pt x="0" y="397071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165544" y="3975045"/>
            <a:ext cx="0" cy="587375"/>
          </a:xfrm>
          <a:custGeom>
            <a:avLst/>
            <a:gdLst/>
            <a:ahLst/>
            <a:cxnLst/>
            <a:rect l="l" t="t" r="r" b="b"/>
            <a:pathLst>
              <a:path h="587375">
                <a:moveTo>
                  <a:pt x="0" y="0"/>
                </a:moveTo>
                <a:lnTo>
                  <a:pt x="0" y="587375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3106590" y="3265433"/>
            <a:ext cx="118110" cy="116205"/>
          </a:xfrm>
          <a:custGeom>
            <a:avLst/>
            <a:gdLst/>
            <a:ahLst/>
            <a:cxnLst/>
            <a:rect l="l" t="t" r="r" b="b"/>
            <a:pathLst>
              <a:path w="118110" h="116204">
                <a:moveTo>
                  <a:pt x="58953" y="0"/>
                </a:moveTo>
                <a:lnTo>
                  <a:pt x="0" y="101064"/>
                </a:lnTo>
                <a:lnTo>
                  <a:pt x="2045" y="108840"/>
                </a:lnTo>
                <a:lnTo>
                  <a:pt x="14163" y="115909"/>
                </a:lnTo>
                <a:lnTo>
                  <a:pt x="21939" y="113863"/>
                </a:lnTo>
                <a:lnTo>
                  <a:pt x="58953" y="50410"/>
                </a:lnTo>
                <a:lnTo>
                  <a:pt x="88359" y="50410"/>
                </a:lnTo>
                <a:lnTo>
                  <a:pt x="58953" y="0"/>
                </a:lnTo>
                <a:close/>
              </a:path>
              <a:path w="118110" h="116204">
                <a:moveTo>
                  <a:pt x="88359" y="50410"/>
                </a:moveTo>
                <a:lnTo>
                  <a:pt x="58953" y="50410"/>
                </a:lnTo>
                <a:lnTo>
                  <a:pt x="95967" y="113863"/>
                </a:lnTo>
                <a:lnTo>
                  <a:pt x="103743" y="115909"/>
                </a:lnTo>
                <a:lnTo>
                  <a:pt x="115862" y="108840"/>
                </a:lnTo>
                <a:lnTo>
                  <a:pt x="117908" y="101064"/>
                </a:lnTo>
                <a:lnTo>
                  <a:pt x="88359" y="5041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821305" y="3531938"/>
            <a:ext cx="0" cy="156210"/>
          </a:xfrm>
          <a:custGeom>
            <a:avLst/>
            <a:gdLst/>
            <a:ahLst/>
            <a:cxnLst/>
            <a:rect l="l" t="t" r="r" b="b"/>
            <a:pathLst>
              <a:path h="156210">
                <a:moveTo>
                  <a:pt x="0" y="0"/>
                </a:moveTo>
                <a:lnTo>
                  <a:pt x="0" y="155771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4821305" y="3975045"/>
            <a:ext cx="0" cy="298450"/>
          </a:xfrm>
          <a:custGeom>
            <a:avLst/>
            <a:gdLst/>
            <a:ahLst/>
            <a:cxnLst/>
            <a:rect l="l" t="t" r="r" b="b"/>
            <a:pathLst>
              <a:path h="298450">
                <a:moveTo>
                  <a:pt x="0" y="0"/>
                </a:moveTo>
                <a:lnTo>
                  <a:pt x="0" y="298450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4762351" y="3506733"/>
            <a:ext cx="118110" cy="116205"/>
          </a:xfrm>
          <a:custGeom>
            <a:avLst/>
            <a:gdLst/>
            <a:ahLst/>
            <a:cxnLst/>
            <a:rect l="l" t="t" r="r" b="b"/>
            <a:pathLst>
              <a:path w="118110" h="116204">
                <a:moveTo>
                  <a:pt x="58953" y="0"/>
                </a:moveTo>
                <a:lnTo>
                  <a:pt x="0" y="101064"/>
                </a:lnTo>
                <a:lnTo>
                  <a:pt x="2045" y="108840"/>
                </a:lnTo>
                <a:lnTo>
                  <a:pt x="14163" y="115909"/>
                </a:lnTo>
                <a:lnTo>
                  <a:pt x="21940" y="113863"/>
                </a:lnTo>
                <a:lnTo>
                  <a:pt x="58953" y="50410"/>
                </a:lnTo>
                <a:lnTo>
                  <a:pt x="88359" y="50410"/>
                </a:lnTo>
                <a:lnTo>
                  <a:pt x="58953" y="0"/>
                </a:lnTo>
                <a:close/>
              </a:path>
              <a:path w="118110" h="116204">
                <a:moveTo>
                  <a:pt x="88359" y="50410"/>
                </a:moveTo>
                <a:lnTo>
                  <a:pt x="58953" y="50410"/>
                </a:lnTo>
                <a:lnTo>
                  <a:pt x="95967" y="113863"/>
                </a:lnTo>
                <a:lnTo>
                  <a:pt x="103745" y="115909"/>
                </a:lnTo>
                <a:lnTo>
                  <a:pt x="115862" y="108840"/>
                </a:lnTo>
                <a:lnTo>
                  <a:pt x="117908" y="101064"/>
                </a:lnTo>
                <a:lnTo>
                  <a:pt x="88359" y="5041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6765994" y="3149352"/>
            <a:ext cx="0" cy="538480"/>
          </a:xfrm>
          <a:custGeom>
            <a:avLst/>
            <a:gdLst/>
            <a:ahLst/>
            <a:cxnLst/>
            <a:rect l="l" t="t" r="r" b="b"/>
            <a:pathLst>
              <a:path h="538479">
                <a:moveTo>
                  <a:pt x="0" y="0"/>
                </a:moveTo>
                <a:lnTo>
                  <a:pt x="0" y="538357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6765994" y="3975045"/>
            <a:ext cx="0" cy="443230"/>
          </a:xfrm>
          <a:custGeom>
            <a:avLst/>
            <a:gdLst/>
            <a:ahLst/>
            <a:cxnLst/>
            <a:rect l="l" t="t" r="r" b="b"/>
            <a:pathLst>
              <a:path h="443229">
                <a:moveTo>
                  <a:pt x="0" y="0"/>
                </a:moveTo>
                <a:lnTo>
                  <a:pt x="0" y="442913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6707039" y="3124145"/>
            <a:ext cx="118110" cy="116205"/>
          </a:xfrm>
          <a:custGeom>
            <a:avLst/>
            <a:gdLst/>
            <a:ahLst/>
            <a:cxnLst/>
            <a:rect l="l" t="t" r="r" b="b"/>
            <a:pathLst>
              <a:path w="118109" h="116204">
                <a:moveTo>
                  <a:pt x="58954" y="0"/>
                </a:moveTo>
                <a:lnTo>
                  <a:pt x="0" y="101065"/>
                </a:lnTo>
                <a:lnTo>
                  <a:pt x="2047" y="108841"/>
                </a:lnTo>
                <a:lnTo>
                  <a:pt x="14164" y="115909"/>
                </a:lnTo>
                <a:lnTo>
                  <a:pt x="21940" y="113863"/>
                </a:lnTo>
                <a:lnTo>
                  <a:pt x="58954" y="50410"/>
                </a:lnTo>
                <a:lnTo>
                  <a:pt x="88359" y="50410"/>
                </a:lnTo>
                <a:lnTo>
                  <a:pt x="58954" y="0"/>
                </a:lnTo>
                <a:close/>
              </a:path>
              <a:path w="118109" h="116204">
                <a:moveTo>
                  <a:pt x="88359" y="50410"/>
                </a:moveTo>
                <a:lnTo>
                  <a:pt x="58954" y="50410"/>
                </a:lnTo>
                <a:lnTo>
                  <a:pt x="95968" y="113863"/>
                </a:lnTo>
                <a:lnTo>
                  <a:pt x="103745" y="115909"/>
                </a:lnTo>
                <a:lnTo>
                  <a:pt x="115862" y="108841"/>
                </a:lnTo>
                <a:lnTo>
                  <a:pt x="117908" y="101065"/>
                </a:lnTo>
                <a:lnTo>
                  <a:pt x="88359" y="5041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1081943" y="3179337"/>
            <a:ext cx="1652270" cy="1822450"/>
          </a:xfrm>
          <a:custGeom>
            <a:avLst/>
            <a:gdLst/>
            <a:ahLst/>
            <a:cxnLst/>
            <a:rect l="l" t="t" r="r" b="b"/>
            <a:pathLst>
              <a:path w="1652270" h="1822450">
                <a:moveTo>
                  <a:pt x="0" y="0"/>
                </a:moveTo>
                <a:lnTo>
                  <a:pt x="1651800" y="1822027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3548131" y="2516135"/>
            <a:ext cx="554355" cy="414655"/>
          </a:xfrm>
          <a:custGeom>
            <a:avLst/>
            <a:gdLst/>
            <a:ahLst/>
            <a:cxnLst/>
            <a:rect l="l" t="t" r="r" b="b"/>
            <a:pathLst>
              <a:path w="554354" h="414655">
                <a:moveTo>
                  <a:pt x="0" y="414337"/>
                </a:moveTo>
                <a:lnTo>
                  <a:pt x="554037" y="0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6051618" y="2462159"/>
            <a:ext cx="332105" cy="392430"/>
          </a:xfrm>
          <a:custGeom>
            <a:avLst/>
            <a:gdLst/>
            <a:ahLst/>
            <a:cxnLst/>
            <a:rect l="l" t="t" r="r" b="b"/>
            <a:pathLst>
              <a:path w="332104" h="392430">
                <a:moveTo>
                  <a:pt x="0" y="0"/>
                </a:moveTo>
                <a:lnTo>
                  <a:pt x="331787" y="392112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5040381" y="4669578"/>
            <a:ext cx="1294130" cy="203200"/>
          </a:xfrm>
          <a:custGeom>
            <a:avLst/>
            <a:gdLst/>
            <a:ahLst/>
            <a:cxnLst/>
            <a:rect l="l" t="t" r="r" b="b"/>
            <a:pathLst>
              <a:path w="1294129" h="203200">
                <a:moveTo>
                  <a:pt x="0" y="0"/>
                </a:moveTo>
                <a:lnTo>
                  <a:pt x="1293812" y="203199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102169" y="2274834"/>
            <a:ext cx="765175" cy="410369"/>
          </a:xfrm>
          <a:prstGeom prst="rect">
            <a:avLst/>
          </a:prstGeom>
          <a:ln w="9524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271145" marR="160020" indent="-99060">
              <a:lnSpc>
                <a:spcPts val="1600"/>
              </a:lnSpc>
            </a:pPr>
            <a:r>
              <a:rPr sz="1400" dirty="0">
                <a:solidFill>
                  <a:schemeClr val="accent1"/>
                </a:solidFill>
                <a:latin typeface="Times New Roman"/>
                <a:cs typeface="Times New Roman"/>
              </a:rPr>
              <a:t>VNF- 2A</a:t>
            </a:r>
            <a:endParaRPr sz="1400">
              <a:solidFill>
                <a:schemeClr val="accent1"/>
              </a:solidFill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284856" y="2220859"/>
            <a:ext cx="767080" cy="410369"/>
          </a:xfrm>
          <a:prstGeom prst="rect">
            <a:avLst/>
          </a:prstGeom>
          <a:ln w="9524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276860" marR="160655" indent="-104139">
              <a:lnSpc>
                <a:spcPts val="1600"/>
              </a:lnSpc>
            </a:pPr>
            <a:r>
              <a:rPr sz="1400" dirty="0">
                <a:solidFill>
                  <a:schemeClr val="accent1"/>
                </a:solidFill>
                <a:latin typeface="Times New Roman"/>
                <a:cs typeface="Times New Roman"/>
              </a:rPr>
              <a:t>VNF- </a:t>
            </a:r>
            <a:r>
              <a:rPr sz="1400" spc="-10" dirty="0">
                <a:solidFill>
                  <a:schemeClr val="accent1"/>
                </a:solidFill>
                <a:latin typeface="Times New Roman"/>
                <a:cs typeface="Times New Roman"/>
              </a:rPr>
              <a:t>2B</a:t>
            </a:r>
            <a:endParaRPr sz="1400">
              <a:solidFill>
                <a:schemeClr val="accent1"/>
              </a:solidFill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4867344" y="2462159"/>
            <a:ext cx="417830" cy="53975"/>
          </a:xfrm>
          <a:custGeom>
            <a:avLst/>
            <a:gdLst/>
            <a:ahLst/>
            <a:cxnLst/>
            <a:rect l="l" t="t" r="r" b="b"/>
            <a:pathLst>
              <a:path w="417829" h="53975">
                <a:moveTo>
                  <a:pt x="0" y="53974"/>
                </a:moveTo>
                <a:lnTo>
                  <a:pt x="417512" y="0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4484755" y="2759021"/>
            <a:ext cx="431800" cy="206375"/>
          </a:xfrm>
          <a:custGeom>
            <a:avLst/>
            <a:gdLst/>
            <a:ahLst/>
            <a:cxnLst/>
            <a:rect l="l" t="t" r="r" b="b"/>
            <a:pathLst>
              <a:path w="431800" h="206375">
                <a:moveTo>
                  <a:pt x="431799" y="206374"/>
                </a:moveTo>
                <a:lnTo>
                  <a:pt x="0" y="0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4916555" y="2705046"/>
            <a:ext cx="751205" cy="260350"/>
          </a:xfrm>
          <a:custGeom>
            <a:avLst/>
            <a:gdLst/>
            <a:ahLst/>
            <a:cxnLst/>
            <a:rect l="l" t="t" r="r" b="b"/>
            <a:pathLst>
              <a:path w="751204" h="260350">
                <a:moveTo>
                  <a:pt x="0" y="260349"/>
                </a:moveTo>
                <a:lnTo>
                  <a:pt x="750887" y="0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4462530" y="2860425"/>
            <a:ext cx="6350" cy="1340485"/>
          </a:xfrm>
          <a:custGeom>
            <a:avLst/>
            <a:gdLst/>
            <a:ahLst/>
            <a:cxnLst/>
            <a:rect l="l" t="t" r="r" b="b"/>
            <a:pathLst>
              <a:path w="6350" h="1340485">
                <a:moveTo>
                  <a:pt x="0" y="1340045"/>
                </a:moveTo>
                <a:lnTo>
                  <a:pt x="6232" y="0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4409457" y="2835220"/>
            <a:ext cx="118110" cy="116205"/>
          </a:xfrm>
          <a:custGeom>
            <a:avLst/>
            <a:gdLst/>
            <a:ahLst/>
            <a:cxnLst/>
            <a:rect l="l" t="t" r="r" b="b"/>
            <a:pathLst>
              <a:path w="118110" h="116205">
                <a:moveTo>
                  <a:pt x="88515" y="50408"/>
                </a:moveTo>
                <a:lnTo>
                  <a:pt x="59189" y="50408"/>
                </a:lnTo>
                <a:lnTo>
                  <a:pt x="95907" y="114033"/>
                </a:lnTo>
                <a:lnTo>
                  <a:pt x="103675" y="116116"/>
                </a:lnTo>
                <a:lnTo>
                  <a:pt x="115825" y="109104"/>
                </a:lnTo>
                <a:lnTo>
                  <a:pt x="117908" y="101337"/>
                </a:lnTo>
                <a:lnTo>
                  <a:pt x="88515" y="50408"/>
                </a:lnTo>
                <a:close/>
              </a:path>
              <a:path w="118110" h="116205">
                <a:moveTo>
                  <a:pt x="59423" y="0"/>
                </a:moveTo>
                <a:lnTo>
                  <a:pt x="0" y="100789"/>
                </a:lnTo>
                <a:lnTo>
                  <a:pt x="2010" y="108574"/>
                </a:lnTo>
                <a:lnTo>
                  <a:pt x="14094" y="115699"/>
                </a:lnTo>
                <a:lnTo>
                  <a:pt x="21880" y="113689"/>
                </a:lnTo>
                <a:lnTo>
                  <a:pt x="59189" y="50408"/>
                </a:lnTo>
                <a:lnTo>
                  <a:pt x="88515" y="50408"/>
                </a:lnTo>
                <a:lnTo>
                  <a:pt x="594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5667443" y="2827087"/>
            <a:ext cx="8255" cy="2102485"/>
          </a:xfrm>
          <a:custGeom>
            <a:avLst/>
            <a:gdLst/>
            <a:ahLst/>
            <a:cxnLst/>
            <a:rect l="l" t="t" r="r" b="b"/>
            <a:pathLst>
              <a:path w="8254" h="2102485">
                <a:moveTo>
                  <a:pt x="0" y="2102045"/>
                </a:moveTo>
                <a:lnTo>
                  <a:pt x="7843" y="0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5616051" y="2801884"/>
            <a:ext cx="118110" cy="116205"/>
          </a:xfrm>
          <a:custGeom>
            <a:avLst/>
            <a:gdLst/>
            <a:ahLst/>
            <a:cxnLst/>
            <a:rect l="l" t="t" r="r" b="b"/>
            <a:pathLst>
              <a:path w="118110" h="116205">
                <a:moveTo>
                  <a:pt x="88484" y="50408"/>
                </a:moveTo>
                <a:lnTo>
                  <a:pt x="59142" y="50408"/>
                </a:lnTo>
                <a:lnTo>
                  <a:pt x="95919" y="113999"/>
                </a:lnTo>
                <a:lnTo>
                  <a:pt x="103687" y="116075"/>
                </a:lnTo>
                <a:lnTo>
                  <a:pt x="115831" y="109052"/>
                </a:lnTo>
                <a:lnTo>
                  <a:pt x="117906" y="101282"/>
                </a:lnTo>
                <a:lnTo>
                  <a:pt x="88484" y="50408"/>
                </a:lnTo>
                <a:close/>
              </a:path>
              <a:path w="118110" h="116205">
                <a:moveTo>
                  <a:pt x="59330" y="0"/>
                </a:moveTo>
                <a:lnTo>
                  <a:pt x="0" y="100843"/>
                </a:lnTo>
                <a:lnTo>
                  <a:pt x="2016" y="108626"/>
                </a:lnTo>
                <a:lnTo>
                  <a:pt x="14108" y="115740"/>
                </a:lnTo>
                <a:lnTo>
                  <a:pt x="21892" y="113723"/>
                </a:lnTo>
                <a:lnTo>
                  <a:pt x="59142" y="50408"/>
                </a:lnTo>
                <a:lnTo>
                  <a:pt x="88484" y="50408"/>
                </a:lnTo>
                <a:lnTo>
                  <a:pt x="593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2435889" y="3687709"/>
            <a:ext cx="5076825" cy="287655"/>
          </a:xfrm>
          <a:custGeom>
            <a:avLst/>
            <a:gdLst/>
            <a:ahLst/>
            <a:cxnLst/>
            <a:rect l="l" t="t" r="r" b="b"/>
            <a:pathLst>
              <a:path w="5076825" h="287654">
                <a:moveTo>
                  <a:pt x="0" y="0"/>
                </a:moveTo>
                <a:lnTo>
                  <a:pt x="5076229" y="0"/>
                </a:lnTo>
                <a:lnTo>
                  <a:pt x="5076229" y="287336"/>
                </a:lnTo>
                <a:lnTo>
                  <a:pt x="0" y="287336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2435889" y="3687709"/>
            <a:ext cx="5076825" cy="287655"/>
          </a:xfrm>
          <a:custGeom>
            <a:avLst/>
            <a:gdLst/>
            <a:ahLst/>
            <a:cxnLst/>
            <a:rect l="l" t="t" r="r" b="b"/>
            <a:pathLst>
              <a:path w="5076825" h="287654">
                <a:moveTo>
                  <a:pt x="0" y="0"/>
                </a:moveTo>
                <a:lnTo>
                  <a:pt x="5076228" y="0"/>
                </a:lnTo>
                <a:lnTo>
                  <a:pt x="5076228" y="287336"/>
                </a:lnTo>
                <a:lnTo>
                  <a:pt x="0" y="287336"/>
                </a:lnTo>
                <a:lnTo>
                  <a:pt x="0" y="0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251118" y="3746727"/>
            <a:ext cx="145161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85" dirty="0">
                <a:solidFill>
                  <a:schemeClr val="accent1"/>
                </a:solidFill>
                <a:latin typeface="Times New Roman"/>
                <a:cs typeface="Times New Roman"/>
              </a:rPr>
              <a:t>V</a:t>
            </a:r>
            <a:r>
              <a:rPr sz="1400" spc="-5" dirty="0">
                <a:solidFill>
                  <a:schemeClr val="accent1"/>
                </a:solidFill>
                <a:latin typeface="Times New Roman"/>
                <a:cs typeface="Times New Roman"/>
              </a:rPr>
              <a:t>irtuali</a:t>
            </a:r>
            <a:r>
              <a:rPr sz="1400" dirty="0">
                <a:solidFill>
                  <a:schemeClr val="accent1"/>
                </a:solidFill>
                <a:latin typeface="Times New Roman"/>
                <a:cs typeface="Times New Roman"/>
              </a:rPr>
              <a:t>s</a:t>
            </a:r>
            <a:r>
              <a:rPr sz="1400" spc="-5" dirty="0">
                <a:solidFill>
                  <a:schemeClr val="accent1"/>
                </a:solidFill>
                <a:latin typeface="Times New Roman"/>
                <a:cs typeface="Times New Roman"/>
              </a:rPr>
              <a:t>ati</a:t>
            </a:r>
            <a:r>
              <a:rPr sz="1400" dirty="0">
                <a:solidFill>
                  <a:schemeClr val="accent1"/>
                </a:solidFill>
                <a:latin typeface="Times New Roman"/>
                <a:cs typeface="Times New Roman"/>
              </a:rPr>
              <a:t>on </a:t>
            </a:r>
            <a:r>
              <a:rPr sz="1400" spc="-10" dirty="0">
                <a:solidFill>
                  <a:schemeClr val="accent1"/>
                </a:solidFill>
                <a:latin typeface="Times New Roman"/>
                <a:cs typeface="Times New Roman"/>
              </a:rPr>
              <a:t>Laye</a:t>
            </a:r>
            <a:r>
              <a:rPr sz="1400" dirty="0">
                <a:solidFill>
                  <a:schemeClr val="accent1"/>
                </a:solidFill>
                <a:latin typeface="Times New Roman"/>
                <a:cs typeface="Times New Roman"/>
              </a:rPr>
              <a:t>r</a:t>
            </a:r>
            <a:endParaRPr sz="1400">
              <a:solidFill>
                <a:schemeClr val="accent1"/>
              </a:solidFill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3976756" y="2112909"/>
            <a:ext cx="2141855" cy="1371600"/>
          </a:xfrm>
          <a:custGeom>
            <a:avLst/>
            <a:gdLst/>
            <a:ahLst/>
            <a:cxnLst/>
            <a:rect l="l" t="t" r="r" b="b"/>
            <a:pathLst>
              <a:path w="2141854" h="1371600">
                <a:moveTo>
                  <a:pt x="0" y="0"/>
                </a:moveTo>
                <a:lnTo>
                  <a:pt x="2141537" y="0"/>
                </a:lnTo>
                <a:lnTo>
                  <a:pt x="2141537" y="1371599"/>
                </a:lnTo>
                <a:lnTo>
                  <a:pt x="0" y="1371599"/>
                </a:lnTo>
                <a:lnTo>
                  <a:pt x="0" y="0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4669859" y="1921894"/>
            <a:ext cx="815975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solidFill>
                  <a:schemeClr val="accent1"/>
                </a:solidFill>
                <a:latin typeface="Times New Roman"/>
                <a:cs typeface="Times New Roman"/>
              </a:rPr>
              <a:t>VNF-FG-2</a:t>
            </a:r>
            <a:endParaRPr sz="1400">
              <a:solidFill>
                <a:schemeClr val="accent1"/>
              </a:solidFill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690631" y="1443030"/>
            <a:ext cx="7829550" cy="327660"/>
          </a:xfrm>
          <a:custGeom>
            <a:avLst/>
            <a:gdLst/>
            <a:ahLst/>
            <a:cxnLst/>
            <a:rect l="l" t="t" r="r" b="b"/>
            <a:pathLst>
              <a:path w="7829550" h="327660">
                <a:moveTo>
                  <a:pt x="0" y="327624"/>
                </a:moveTo>
                <a:lnTo>
                  <a:pt x="803" y="287473"/>
                </a:lnTo>
                <a:lnTo>
                  <a:pt x="4722" y="234137"/>
                </a:lnTo>
                <a:lnTo>
                  <a:pt x="11327" y="192499"/>
                </a:lnTo>
                <a:lnTo>
                  <a:pt x="3886704" y="159349"/>
                </a:lnTo>
                <a:lnTo>
                  <a:pt x="3890110" y="158120"/>
                </a:lnTo>
                <a:lnTo>
                  <a:pt x="3904846" y="119401"/>
                </a:lnTo>
                <a:lnTo>
                  <a:pt x="3910992" y="75256"/>
                </a:lnTo>
                <a:lnTo>
                  <a:pt x="3914332" y="20141"/>
                </a:lnTo>
                <a:lnTo>
                  <a:pt x="3914710" y="0"/>
                </a:lnTo>
                <a:lnTo>
                  <a:pt x="3914946" y="19589"/>
                </a:lnTo>
                <a:lnTo>
                  <a:pt x="3918151" y="74499"/>
                </a:lnTo>
                <a:lnTo>
                  <a:pt x="3924520" y="119562"/>
                </a:lnTo>
                <a:lnTo>
                  <a:pt x="3940124" y="158598"/>
                </a:lnTo>
                <a:lnTo>
                  <a:pt x="7801452" y="159349"/>
                </a:lnTo>
                <a:lnTo>
                  <a:pt x="7804859" y="160578"/>
                </a:lnTo>
                <a:lnTo>
                  <a:pt x="7819595" y="199297"/>
                </a:lnTo>
                <a:lnTo>
                  <a:pt x="7825741" y="243442"/>
                </a:lnTo>
                <a:lnTo>
                  <a:pt x="7829081" y="298557"/>
                </a:lnTo>
                <a:lnTo>
                  <a:pt x="7829459" y="318699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3131571" y="1203403"/>
            <a:ext cx="200025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10" dirty="0">
                <a:solidFill>
                  <a:schemeClr val="accent1"/>
                </a:solidFill>
                <a:latin typeface="Times New Roman"/>
                <a:cs typeface="Times New Roman"/>
              </a:rPr>
              <a:t>End-to-end network service</a:t>
            </a:r>
            <a:endParaRPr sz="1400">
              <a:solidFill>
                <a:schemeClr val="accent1"/>
              </a:solidFill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390258" y="5428299"/>
            <a:ext cx="341630" cy="0"/>
          </a:xfrm>
          <a:custGeom>
            <a:avLst/>
            <a:gdLst/>
            <a:ahLst/>
            <a:cxnLst/>
            <a:rect l="l" t="t" r="r" b="b"/>
            <a:pathLst>
              <a:path w="341630">
                <a:moveTo>
                  <a:pt x="0" y="0"/>
                </a:moveTo>
                <a:lnTo>
                  <a:pt x="341311" y="0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809626" y="5340019"/>
            <a:ext cx="817244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solidFill>
                  <a:schemeClr val="accent1"/>
                </a:solidFill>
                <a:latin typeface="Times New Roman"/>
                <a:cs typeface="Times New Roman"/>
              </a:rPr>
              <a:t>Phys</a:t>
            </a:r>
            <a:r>
              <a:rPr sz="1200" spc="-5" dirty="0">
                <a:solidFill>
                  <a:schemeClr val="accent1"/>
                </a:solidFill>
                <a:latin typeface="Times New Roman"/>
                <a:cs typeface="Times New Roman"/>
              </a:rPr>
              <a:t>ical link</a:t>
            </a:r>
            <a:endParaRPr sz="1200">
              <a:solidFill>
                <a:schemeClr val="accent1"/>
              </a:solidFill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533134" y="5780529"/>
            <a:ext cx="0" cy="216535"/>
          </a:xfrm>
          <a:custGeom>
            <a:avLst/>
            <a:gdLst/>
            <a:ahLst/>
            <a:cxnLst/>
            <a:rect l="l" t="t" r="r" b="b"/>
            <a:pathLst>
              <a:path h="216535">
                <a:moveTo>
                  <a:pt x="0" y="216095"/>
                </a:moveTo>
                <a:lnTo>
                  <a:pt x="0" y="0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474179" y="5755323"/>
            <a:ext cx="118110" cy="116205"/>
          </a:xfrm>
          <a:custGeom>
            <a:avLst/>
            <a:gdLst/>
            <a:ahLst/>
            <a:cxnLst/>
            <a:rect l="l" t="t" r="r" b="b"/>
            <a:pathLst>
              <a:path w="118109" h="116204">
                <a:moveTo>
                  <a:pt x="58954" y="0"/>
                </a:moveTo>
                <a:lnTo>
                  <a:pt x="0" y="101064"/>
                </a:lnTo>
                <a:lnTo>
                  <a:pt x="2046" y="108840"/>
                </a:lnTo>
                <a:lnTo>
                  <a:pt x="14163" y="115909"/>
                </a:lnTo>
                <a:lnTo>
                  <a:pt x="21939" y="113862"/>
                </a:lnTo>
                <a:lnTo>
                  <a:pt x="58954" y="50409"/>
                </a:lnTo>
                <a:lnTo>
                  <a:pt x="88359" y="50409"/>
                </a:lnTo>
                <a:lnTo>
                  <a:pt x="58954" y="0"/>
                </a:lnTo>
                <a:close/>
              </a:path>
              <a:path w="118109" h="116204">
                <a:moveTo>
                  <a:pt x="88359" y="50409"/>
                </a:moveTo>
                <a:lnTo>
                  <a:pt x="58954" y="50409"/>
                </a:lnTo>
                <a:lnTo>
                  <a:pt x="95968" y="113862"/>
                </a:lnTo>
                <a:lnTo>
                  <a:pt x="103744" y="115909"/>
                </a:lnTo>
                <a:lnTo>
                  <a:pt x="115861" y="108840"/>
                </a:lnTo>
                <a:lnTo>
                  <a:pt x="117908" y="101064"/>
                </a:lnTo>
                <a:lnTo>
                  <a:pt x="88359" y="5040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371208" y="5540475"/>
            <a:ext cx="1270635" cy="43345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60045" algn="l"/>
              </a:tabLst>
            </a:pPr>
            <a:r>
              <a:rPr sz="1200" u="heavy" dirty="0">
                <a:solidFill>
                  <a:schemeClr val="accent1"/>
                </a:solidFill>
                <a:latin typeface="Times New Roman"/>
                <a:cs typeface="Times New Roman"/>
              </a:rPr>
              <a:t> 	</a:t>
            </a:r>
            <a:r>
              <a:rPr sz="1200" dirty="0">
                <a:solidFill>
                  <a:schemeClr val="accent1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chemeClr val="accent1"/>
                </a:solidFill>
                <a:latin typeface="Times New Roman"/>
                <a:cs typeface="Times New Roman"/>
              </a:rPr>
              <a:t>Logical </a:t>
            </a:r>
            <a:r>
              <a:rPr sz="1200" spc="-5" dirty="0">
                <a:solidFill>
                  <a:schemeClr val="accent1"/>
                </a:solidFill>
                <a:latin typeface="Times New Roman"/>
                <a:cs typeface="Times New Roman"/>
              </a:rPr>
              <a:t>link</a:t>
            </a:r>
            <a:endParaRPr sz="1200">
              <a:solidFill>
                <a:schemeClr val="accent1"/>
              </a:solidFill>
              <a:latin typeface="Times New Roman"/>
              <a:cs typeface="Times New Roman"/>
            </a:endParaRPr>
          </a:p>
          <a:p>
            <a:pPr marL="427990">
              <a:lnSpc>
                <a:spcPct val="100000"/>
              </a:lnSpc>
              <a:spcBef>
                <a:spcPts val="465"/>
              </a:spcBef>
            </a:pPr>
            <a:r>
              <a:rPr sz="1200" spc="-75" dirty="0">
                <a:solidFill>
                  <a:schemeClr val="accent1"/>
                </a:solidFill>
                <a:latin typeface="Times New Roman"/>
                <a:cs typeface="Times New Roman"/>
              </a:rPr>
              <a:t>V</a:t>
            </a:r>
            <a:r>
              <a:rPr sz="1200" spc="-5" dirty="0">
                <a:solidFill>
                  <a:schemeClr val="accent1"/>
                </a:solidFill>
                <a:latin typeface="Times New Roman"/>
                <a:cs typeface="Times New Roman"/>
              </a:rPr>
              <a:t>irtuali</a:t>
            </a:r>
            <a:r>
              <a:rPr sz="1200" dirty="0">
                <a:solidFill>
                  <a:schemeClr val="accent1"/>
                </a:solidFill>
                <a:latin typeface="Times New Roman"/>
                <a:cs typeface="Times New Roman"/>
              </a:rPr>
              <a:t>s</a:t>
            </a:r>
            <a:r>
              <a:rPr sz="1200" spc="-5" dirty="0">
                <a:solidFill>
                  <a:schemeClr val="accent1"/>
                </a:solidFill>
                <a:latin typeface="Times New Roman"/>
                <a:cs typeface="Times New Roman"/>
              </a:rPr>
              <a:t>ati</a:t>
            </a:r>
            <a:r>
              <a:rPr sz="1200" dirty="0">
                <a:solidFill>
                  <a:schemeClr val="accent1"/>
                </a:solidFill>
                <a:latin typeface="Times New Roman"/>
                <a:cs typeface="Times New Roman"/>
              </a:rPr>
              <a:t>on</a:t>
            </a:r>
            <a:endParaRPr sz="1200">
              <a:solidFill>
                <a:schemeClr val="accent1"/>
              </a:solidFill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2435889" y="1813864"/>
            <a:ext cx="5029200" cy="1770380"/>
          </a:xfrm>
          <a:custGeom>
            <a:avLst/>
            <a:gdLst/>
            <a:ahLst/>
            <a:cxnLst/>
            <a:rect l="l" t="t" r="r" b="b"/>
            <a:pathLst>
              <a:path w="5029200" h="1770379">
                <a:moveTo>
                  <a:pt x="0" y="0"/>
                </a:moveTo>
                <a:lnTo>
                  <a:pt x="5028603" y="0"/>
                </a:lnTo>
                <a:lnTo>
                  <a:pt x="5028603" y="1770062"/>
                </a:lnTo>
                <a:lnTo>
                  <a:pt x="0" y="1770062"/>
                </a:lnTo>
                <a:lnTo>
                  <a:pt x="0" y="0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1724457" y="1767348"/>
            <a:ext cx="66802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solidFill>
                  <a:schemeClr val="accent1"/>
                </a:solidFill>
                <a:latin typeface="Times New Roman"/>
                <a:cs typeface="Times New Roman"/>
              </a:rPr>
              <a:t>VNF-FG</a:t>
            </a:r>
            <a:endParaRPr sz="1400">
              <a:solidFill>
                <a:schemeClr val="accent1"/>
              </a:solidFill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1081943" y="2931265"/>
            <a:ext cx="1701164" cy="248285"/>
          </a:xfrm>
          <a:custGeom>
            <a:avLst/>
            <a:gdLst/>
            <a:ahLst/>
            <a:cxnLst/>
            <a:rect l="l" t="t" r="r" b="b"/>
            <a:pathLst>
              <a:path w="1701164" h="248285">
                <a:moveTo>
                  <a:pt x="0" y="248072"/>
                </a:moveTo>
                <a:lnTo>
                  <a:pt x="1701012" y="0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7764481" y="2630731"/>
            <a:ext cx="755650" cy="665480"/>
          </a:xfrm>
          <a:custGeom>
            <a:avLst/>
            <a:gdLst/>
            <a:ahLst/>
            <a:cxnLst/>
            <a:rect l="l" t="t" r="r" b="b"/>
            <a:pathLst>
              <a:path w="755650" h="665479">
                <a:moveTo>
                  <a:pt x="0" y="665162"/>
                </a:moveTo>
                <a:lnTo>
                  <a:pt x="166210" y="0"/>
                </a:lnTo>
                <a:lnTo>
                  <a:pt x="755649" y="0"/>
                </a:lnTo>
                <a:lnTo>
                  <a:pt x="589439" y="665162"/>
                </a:lnTo>
                <a:lnTo>
                  <a:pt x="0" y="665162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7971528" y="2797500"/>
            <a:ext cx="347345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38100">
              <a:lnSpc>
                <a:spcPts val="1400"/>
              </a:lnSpc>
            </a:pPr>
            <a:r>
              <a:rPr sz="1200" spc="-10" dirty="0">
                <a:solidFill>
                  <a:schemeClr val="accent1"/>
                </a:solidFill>
                <a:latin typeface="Times New Roman"/>
                <a:cs typeface="Times New Roman"/>
              </a:rPr>
              <a:t>End P</a:t>
            </a:r>
            <a:r>
              <a:rPr sz="1200" spc="-5" dirty="0">
                <a:solidFill>
                  <a:schemeClr val="accent1"/>
                </a:solidFill>
                <a:latin typeface="Times New Roman"/>
                <a:cs typeface="Times New Roman"/>
              </a:rPr>
              <a:t>oint</a:t>
            </a:r>
            <a:endParaRPr sz="1200">
              <a:solidFill>
                <a:schemeClr val="accent1"/>
              </a:solidFill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7071322" y="3295893"/>
            <a:ext cx="1071245" cy="1297305"/>
          </a:xfrm>
          <a:custGeom>
            <a:avLst/>
            <a:gdLst/>
            <a:ahLst/>
            <a:cxnLst/>
            <a:rect l="l" t="t" r="r" b="b"/>
            <a:pathLst>
              <a:path w="1071245" h="1297304">
                <a:moveTo>
                  <a:pt x="0" y="1296811"/>
                </a:moveTo>
                <a:lnTo>
                  <a:pt x="1070982" y="0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7148579" y="2853478"/>
            <a:ext cx="699135" cy="109855"/>
          </a:xfrm>
          <a:custGeom>
            <a:avLst/>
            <a:gdLst/>
            <a:ahLst/>
            <a:cxnLst/>
            <a:rect l="l" t="t" r="r" b="b"/>
            <a:pathLst>
              <a:path w="699134" h="109855">
                <a:moveTo>
                  <a:pt x="0" y="0"/>
                </a:moveTo>
                <a:lnTo>
                  <a:pt x="699004" y="109835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311219" y="4836145"/>
            <a:ext cx="421005" cy="395605"/>
          </a:xfrm>
          <a:custGeom>
            <a:avLst/>
            <a:gdLst/>
            <a:ahLst/>
            <a:cxnLst/>
            <a:rect l="l" t="t" r="r" b="b"/>
            <a:pathLst>
              <a:path w="421005" h="395604">
                <a:moveTo>
                  <a:pt x="0" y="197679"/>
                </a:moveTo>
                <a:lnTo>
                  <a:pt x="6115" y="150175"/>
                </a:lnTo>
                <a:lnTo>
                  <a:pt x="23485" y="106834"/>
                </a:lnTo>
                <a:lnTo>
                  <a:pt x="50649" y="69031"/>
                </a:lnTo>
                <a:lnTo>
                  <a:pt x="86144" y="38140"/>
                </a:lnTo>
                <a:lnTo>
                  <a:pt x="128509" y="15534"/>
                </a:lnTo>
                <a:lnTo>
                  <a:pt x="176281" y="2587"/>
                </a:lnTo>
                <a:lnTo>
                  <a:pt x="210410" y="0"/>
                </a:lnTo>
                <a:lnTo>
                  <a:pt x="227667" y="655"/>
                </a:lnTo>
                <a:lnTo>
                  <a:pt x="276917" y="10077"/>
                </a:lnTo>
                <a:lnTo>
                  <a:pt x="321246" y="29616"/>
                </a:lnTo>
                <a:lnTo>
                  <a:pt x="359193" y="57899"/>
                </a:lnTo>
                <a:lnTo>
                  <a:pt x="389297" y="93550"/>
                </a:lnTo>
                <a:lnTo>
                  <a:pt x="410095" y="135197"/>
                </a:lnTo>
                <a:lnTo>
                  <a:pt x="420124" y="181467"/>
                </a:lnTo>
                <a:lnTo>
                  <a:pt x="420821" y="197679"/>
                </a:lnTo>
                <a:lnTo>
                  <a:pt x="420124" y="213892"/>
                </a:lnTo>
                <a:lnTo>
                  <a:pt x="410095" y="260162"/>
                </a:lnTo>
                <a:lnTo>
                  <a:pt x="389297" y="301809"/>
                </a:lnTo>
                <a:lnTo>
                  <a:pt x="359193" y="337460"/>
                </a:lnTo>
                <a:lnTo>
                  <a:pt x="321246" y="365742"/>
                </a:lnTo>
                <a:lnTo>
                  <a:pt x="276917" y="385282"/>
                </a:lnTo>
                <a:lnTo>
                  <a:pt x="227667" y="394704"/>
                </a:lnTo>
                <a:lnTo>
                  <a:pt x="210410" y="395359"/>
                </a:lnTo>
                <a:lnTo>
                  <a:pt x="193153" y="394704"/>
                </a:lnTo>
                <a:lnTo>
                  <a:pt x="143904" y="385282"/>
                </a:lnTo>
                <a:lnTo>
                  <a:pt x="99575" y="365742"/>
                </a:lnTo>
                <a:lnTo>
                  <a:pt x="61627" y="337460"/>
                </a:lnTo>
                <a:lnTo>
                  <a:pt x="31524" y="301809"/>
                </a:lnTo>
                <a:lnTo>
                  <a:pt x="10726" y="260162"/>
                </a:lnTo>
                <a:lnTo>
                  <a:pt x="697" y="213892"/>
                </a:lnTo>
                <a:lnTo>
                  <a:pt x="0" y="197679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822007" y="4967520"/>
            <a:ext cx="677545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solidFill>
                  <a:schemeClr val="accent1"/>
                </a:solidFill>
                <a:latin typeface="Times New Roman"/>
                <a:cs typeface="Times New Roman"/>
              </a:rPr>
              <a:t>NFVI</a:t>
            </a:r>
            <a:r>
              <a:rPr sz="1200" spc="-5" dirty="0">
                <a:solidFill>
                  <a:schemeClr val="accent1"/>
                </a:solidFill>
                <a:latin typeface="Times New Roman"/>
                <a:cs typeface="Times New Roman"/>
              </a:rPr>
              <a:t>-</a:t>
            </a:r>
            <a:r>
              <a:rPr sz="1200" dirty="0">
                <a:solidFill>
                  <a:schemeClr val="accent1"/>
                </a:solidFill>
                <a:latin typeface="Times New Roman"/>
                <a:cs typeface="Times New Roman"/>
              </a:rPr>
              <a:t>PoP</a:t>
            </a:r>
            <a:endParaRPr sz="1200">
              <a:solidFill>
                <a:schemeClr val="accent1"/>
              </a:solidFill>
              <a:latin typeface="Times New Roman"/>
              <a:cs typeface="Times New Roman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7790621" y="4073380"/>
            <a:ext cx="1146145" cy="17061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99200"/>
              </a:lnSpc>
            </a:pPr>
            <a:r>
              <a:rPr sz="1400" b="1" dirty="0">
                <a:solidFill>
                  <a:srgbClr val="B41020"/>
                </a:solidFill>
                <a:latin typeface="Times New Roman"/>
                <a:cs typeface="Times New Roman"/>
              </a:rPr>
              <a:t>H</a:t>
            </a:r>
            <a:r>
              <a:rPr sz="1400" b="1" spc="-10" dirty="0">
                <a:solidFill>
                  <a:srgbClr val="B41020"/>
                </a:solidFill>
                <a:latin typeface="Times New Roman"/>
                <a:cs typeface="Times New Roman"/>
              </a:rPr>
              <a:t>ardware Resources </a:t>
            </a:r>
            <a:r>
              <a:rPr sz="1400" b="1" spc="-5" dirty="0">
                <a:solidFill>
                  <a:srgbClr val="B41020"/>
                </a:solidFill>
                <a:latin typeface="Times New Roman"/>
                <a:cs typeface="Times New Roman"/>
              </a:rPr>
              <a:t>in Physical</a:t>
            </a:r>
            <a:r>
              <a:rPr sz="1400" b="1" spc="-10" dirty="0">
                <a:solidFill>
                  <a:srgbClr val="B41020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 smtClean="0">
                <a:solidFill>
                  <a:srgbClr val="B41020"/>
                </a:solidFill>
                <a:latin typeface="Times New Roman"/>
                <a:cs typeface="Times New Roman"/>
              </a:rPr>
              <a:t>Locations</a:t>
            </a:r>
            <a:r>
              <a:rPr lang="en-US" sz="1400" b="1" spc="-10" dirty="0" smtClean="0">
                <a:solidFill>
                  <a:srgbClr val="B41020"/>
                </a:solidFill>
                <a:latin typeface="Times New Roman"/>
                <a:cs typeface="Times New Roman"/>
              </a:rPr>
              <a:t> and the Connecting  Network Infrastructure</a:t>
            </a:r>
            <a:endParaRPr sz="1400" b="1" dirty="0">
              <a:solidFill>
                <a:srgbClr val="B41020"/>
              </a:solidFill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7512018" y="4159989"/>
            <a:ext cx="180975" cy="1532890"/>
          </a:xfrm>
          <a:custGeom>
            <a:avLst/>
            <a:gdLst/>
            <a:ahLst/>
            <a:cxnLst/>
            <a:rect l="l" t="t" r="r" b="b"/>
            <a:pathLst>
              <a:path w="180975" h="1532889">
                <a:moveTo>
                  <a:pt x="0" y="0"/>
                </a:moveTo>
                <a:lnTo>
                  <a:pt x="40653" y="383"/>
                </a:lnTo>
                <a:lnTo>
                  <a:pt x="95208" y="2262"/>
                </a:lnTo>
                <a:lnTo>
                  <a:pt x="138974" y="5449"/>
                </a:lnTo>
                <a:lnTo>
                  <a:pt x="178531" y="12883"/>
                </a:lnTo>
                <a:lnTo>
                  <a:pt x="180354" y="1517632"/>
                </a:lnTo>
                <a:lnTo>
                  <a:pt x="179182" y="1519354"/>
                </a:lnTo>
                <a:lnTo>
                  <a:pt x="129238" y="1528115"/>
                </a:lnTo>
                <a:lnTo>
                  <a:pt x="82451" y="1531002"/>
                </a:lnTo>
                <a:lnTo>
                  <a:pt x="25741" y="1532509"/>
                </a:lnTo>
                <a:lnTo>
                  <a:pt x="5231" y="1532655"/>
                </a:lnTo>
              </a:path>
            </a:pathLst>
          </a:custGeom>
          <a:ln w="19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306448" y="4466886"/>
            <a:ext cx="482600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10" dirty="0">
                <a:solidFill>
                  <a:schemeClr val="accent1"/>
                </a:solidFill>
                <a:latin typeface="Times New Roman"/>
                <a:cs typeface="Times New Roman"/>
              </a:rPr>
              <a:t>Legend</a:t>
            </a:r>
            <a:endParaRPr sz="1200">
              <a:solidFill>
                <a:schemeClr val="accent1"/>
              </a:solidFill>
              <a:latin typeface="Times New Roman"/>
              <a:cs typeface="Times New Roman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5151399" y="6026988"/>
            <a:ext cx="3839845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10" dirty="0" smtClean="0">
                <a:solidFill>
                  <a:schemeClr val="accent1"/>
                </a:solidFill>
                <a:latin typeface="Arial"/>
                <a:cs typeface="Arial"/>
              </a:rPr>
              <a:t>ETSI</a:t>
            </a:r>
            <a:r>
              <a:rPr sz="1400" spc="-5" dirty="0" smtClean="0">
                <a:solidFill>
                  <a:schemeClr val="accent1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chemeClr val="accent1"/>
                </a:solidFill>
                <a:latin typeface="Arial"/>
                <a:cs typeface="Arial"/>
              </a:rPr>
              <a:t>N</a:t>
            </a:r>
            <a:r>
              <a:rPr sz="1400" spc="-10" dirty="0">
                <a:solidFill>
                  <a:schemeClr val="accent1"/>
                </a:solidFill>
                <a:latin typeface="Arial"/>
                <a:cs typeface="Arial"/>
              </a:rPr>
              <a:t>FV</a:t>
            </a:r>
            <a:r>
              <a:rPr sz="1400" spc="-5" dirty="0">
                <a:solidFill>
                  <a:schemeClr val="accent1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chemeClr val="accent1"/>
                </a:solidFill>
                <a:latin typeface="Arial"/>
                <a:cs typeface="Arial"/>
              </a:rPr>
              <a:t>E2</a:t>
            </a:r>
            <a:r>
              <a:rPr sz="1400" spc="-10" dirty="0">
                <a:solidFill>
                  <a:schemeClr val="accent1"/>
                </a:solidFill>
                <a:latin typeface="Arial"/>
                <a:cs typeface="Arial"/>
              </a:rPr>
              <a:t>E</a:t>
            </a:r>
            <a:r>
              <a:rPr sz="1400" spc="-80" dirty="0">
                <a:solidFill>
                  <a:schemeClr val="accent1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chemeClr val="accent1"/>
                </a:solidFill>
                <a:latin typeface="Arial"/>
                <a:cs typeface="Arial"/>
              </a:rPr>
              <a:t>Archi</a:t>
            </a:r>
            <a:r>
              <a:rPr sz="1400" spc="-5" dirty="0">
                <a:solidFill>
                  <a:schemeClr val="accent1"/>
                </a:solidFill>
                <a:latin typeface="Arial"/>
                <a:cs typeface="Arial"/>
              </a:rPr>
              <a:t>t</a:t>
            </a:r>
            <a:r>
              <a:rPr sz="1400" dirty="0">
                <a:solidFill>
                  <a:schemeClr val="accent1"/>
                </a:solidFill>
                <a:latin typeface="Arial"/>
                <a:cs typeface="Arial"/>
              </a:rPr>
              <a:t>e</a:t>
            </a:r>
            <a:r>
              <a:rPr sz="1400" spc="-10" dirty="0">
                <a:solidFill>
                  <a:schemeClr val="accent1"/>
                </a:solidFill>
                <a:latin typeface="Arial"/>
                <a:cs typeface="Arial"/>
              </a:rPr>
              <a:t>ct</a:t>
            </a:r>
            <a:r>
              <a:rPr sz="1400" dirty="0">
                <a:solidFill>
                  <a:schemeClr val="accent1"/>
                </a:solidFill>
                <a:latin typeface="Arial"/>
                <a:cs typeface="Arial"/>
              </a:rPr>
              <a:t>ural</a:t>
            </a:r>
            <a:r>
              <a:rPr sz="1400" spc="-5" dirty="0">
                <a:solidFill>
                  <a:schemeClr val="accent1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chemeClr val="accent1"/>
                </a:solidFill>
                <a:latin typeface="Arial"/>
                <a:cs typeface="Arial"/>
              </a:rPr>
              <a:t>F</a:t>
            </a:r>
            <a:r>
              <a:rPr sz="1400" dirty="0">
                <a:solidFill>
                  <a:schemeClr val="accent1"/>
                </a:solidFill>
                <a:latin typeface="Arial"/>
                <a:cs typeface="Arial"/>
              </a:rPr>
              <a:t>ramework</a:t>
            </a:r>
          </a:p>
        </p:txBody>
      </p:sp>
    </p:spTree>
    <p:extLst>
      <p:ext uri="{BB962C8B-B14F-4D97-AF65-F5344CB8AC3E}">
        <p14:creationId xmlns:p14="http://schemas.microsoft.com/office/powerpoint/2010/main" val="24598754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hu-HU" dirty="0"/>
              <a:t>TARTALOM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912" y="1618488"/>
            <a:ext cx="8229600" cy="4525963"/>
          </a:xfrm>
        </p:spPr>
        <p:txBody>
          <a:bodyPr>
            <a:normAutofit/>
          </a:bodyPr>
          <a:lstStyle/>
          <a:p>
            <a:r>
              <a:rPr lang="hu-HU" sz="2200" dirty="0" smtClean="0">
                <a:solidFill>
                  <a:schemeClr val="accent1">
                    <a:lumMod val="95000"/>
                    <a:lumOff val="5000"/>
                  </a:schemeClr>
                </a:solidFill>
              </a:rPr>
              <a:t>Az 5G </a:t>
            </a:r>
            <a:r>
              <a:rPr lang="hu-HU" sz="2200" dirty="0">
                <a:solidFill>
                  <a:schemeClr val="accent1">
                    <a:lumMod val="95000"/>
                    <a:lumOff val="5000"/>
                  </a:schemeClr>
                </a:solidFill>
              </a:rPr>
              <a:t>h</a:t>
            </a:r>
            <a:r>
              <a:rPr lang="en-GB" sz="2200" dirty="0" err="1" smtClean="0">
                <a:solidFill>
                  <a:schemeClr val="accent1">
                    <a:lumMod val="95000"/>
                    <a:lumOff val="5000"/>
                  </a:schemeClr>
                </a:solidFill>
              </a:rPr>
              <a:t>elyzet</a:t>
            </a:r>
            <a:r>
              <a:rPr lang="hu-HU" sz="2200" dirty="0" smtClean="0">
                <a:solidFill>
                  <a:schemeClr val="accent1">
                    <a:lumMod val="95000"/>
                    <a:lumOff val="5000"/>
                  </a:schemeClr>
                </a:solidFill>
              </a:rPr>
              <a:t> áttekintése</a:t>
            </a:r>
            <a:endParaRPr lang="en-US" sz="2200" dirty="0">
              <a:solidFill>
                <a:schemeClr val="accent1">
                  <a:lumMod val="95000"/>
                  <a:lumOff val="5000"/>
                </a:schemeClr>
              </a:solidFill>
            </a:endParaRPr>
          </a:p>
          <a:p>
            <a:endParaRPr lang="hu-HU" sz="2200" dirty="0" smtClean="0">
              <a:solidFill>
                <a:srgbClr val="262626"/>
              </a:solidFill>
            </a:endParaRPr>
          </a:p>
          <a:p>
            <a:endParaRPr lang="hu-HU" sz="2200" dirty="0" smtClean="0">
              <a:solidFill>
                <a:srgbClr val="262626"/>
              </a:solidFill>
            </a:endParaRPr>
          </a:p>
          <a:p>
            <a:r>
              <a:rPr lang="hu-HU" sz="2200" dirty="0" smtClean="0">
                <a:solidFill>
                  <a:schemeClr val="accent1">
                    <a:lumMod val="95000"/>
                    <a:lumOff val="5000"/>
                  </a:schemeClr>
                </a:solidFill>
              </a:rPr>
              <a:t>ICT  kihívásai</a:t>
            </a:r>
          </a:p>
          <a:p>
            <a:endParaRPr lang="hu-HU" sz="2200" dirty="0">
              <a:solidFill>
                <a:srgbClr val="262626"/>
              </a:solidFill>
            </a:endParaRPr>
          </a:p>
          <a:p>
            <a:endParaRPr lang="hu-HU" sz="2200" dirty="0" smtClean="0">
              <a:solidFill>
                <a:srgbClr val="262626"/>
              </a:solidFill>
            </a:endParaRPr>
          </a:p>
          <a:p>
            <a:r>
              <a:rPr lang="hu-HU" sz="2200" dirty="0" smtClean="0">
                <a:solidFill>
                  <a:srgbClr val="871829"/>
                </a:solidFill>
              </a:rPr>
              <a:t>Kutatási témák az EFOP 362 projektben</a:t>
            </a:r>
            <a:endParaRPr lang="en-US" sz="2200" dirty="0">
              <a:solidFill>
                <a:srgbClr val="87182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9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7704" y="106588"/>
            <a:ext cx="4700075" cy="936104"/>
          </a:xfrm>
        </p:spPr>
        <p:txBody>
          <a:bodyPr/>
          <a:lstStyle/>
          <a:p>
            <a:pPr algn="r"/>
            <a:r>
              <a:rPr lang="en-GB" dirty="0"/>
              <a:t>EFOP K</a:t>
            </a:r>
            <a:r>
              <a:rPr lang="hu-HU" dirty="0"/>
              <a:t>UTATÁSI TÉMÁK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14528"/>
            <a:ext cx="5248656" cy="5003975"/>
          </a:xfrm>
        </p:spPr>
        <p:txBody>
          <a:bodyPr>
            <a:normAutofit/>
          </a:bodyPr>
          <a:lstStyle/>
          <a:p>
            <a:r>
              <a:rPr lang="hu-HU" sz="1800" dirty="0" smtClean="0">
                <a:solidFill>
                  <a:srgbClr val="262626"/>
                </a:solidFill>
              </a:rPr>
              <a:t>Valós </a:t>
            </a:r>
            <a:r>
              <a:rPr lang="hu-HU" sz="1800" dirty="0">
                <a:solidFill>
                  <a:srgbClr val="262626"/>
                </a:solidFill>
              </a:rPr>
              <a:t>idejű </a:t>
            </a:r>
            <a:r>
              <a:rPr lang="hu-HU" sz="1800" dirty="0" err="1">
                <a:solidFill>
                  <a:srgbClr val="262626"/>
                </a:solidFill>
              </a:rPr>
              <a:t>kiberfizikai</a:t>
            </a:r>
            <a:r>
              <a:rPr lang="hu-HU" sz="1800" dirty="0">
                <a:solidFill>
                  <a:srgbClr val="262626"/>
                </a:solidFill>
              </a:rPr>
              <a:t> </a:t>
            </a:r>
            <a:r>
              <a:rPr lang="hu-HU" sz="1800" dirty="0" smtClean="0">
                <a:solidFill>
                  <a:srgbClr val="262626"/>
                </a:solidFill>
              </a:rPr>
              <a:t>rendszerek</a:t>
            </a:r>
            <a:r>
              <a:rPr lang="en-GB" sz="1800" dirty="0" smtClean="0">
                <a:solidFill>
                  <a:srgbClr val="262626"/>
                </a:solidFill>
              </a:rPr>
              <a:t> (BME)</a:t>
            </a:r>
            <a:endParaRPr lang="hu-HU" sz="1800" dirty="0" smtClean="0">
              <a:solidFill>
                <a:srgbClr val="262626"/>
              </a:solidFill>
            </a:endParaRPr>
          </a:p>
          <a:p>
            <a:r>
              <a:rPr lang="hu-HU" sz="1800" dirty="0">
                <a:solidFill>
                  <a:srgbClr val="262626"/>
                </a:solidFill>
              </a:rPr>
              <a:t>Vezeték nélküli </a:t>
            </a:r>
            <a:r>
              <a:rPr lang="hu-HU" sz="1800" dirty="0" err="1">
                <a:solidFill>
                  <a:srgbClr val="262626"/>
                </a:solidFill>
              </a:rPr>
              <a:t>IoT</a:t>
            </a:r>
            <a:r>
              <a:rPr lang="hu-HU" sz="1800" dirty="0">
                <a:solidFill>
                  <a:srgbClr val="262626"/>
                </a:solidFill>
              </a:rPr>
              <a:t> kommunikációs </a:t>
            </a:r>
            <a:r>
              <a:rPr lang="hu-HU" sz="1800" dirty="0" smtClean="0">
                <a:solidFill>
                  <a:srgbClr val="262626"/>
                </a:solidFill>
              </a:rPr>
              <a:t>technológiák</a:t>
            </a:r>
            <a:r>
              <a:rPr lang="en-GB" sz="1800" dirty="0" smtClean="0">
                <a:solidFill>
                  <a:srgbClr val="262626"/>
                </a:solidFill>
              </a:rPr>
              <a:t> (BME)</a:t>
            </a:r>
            <a:endParaRPr lang="hu-HU" sz="1800" dirty="0" smtClean="0">
              <a:solidFill>
                <a:srgbClr val="262626"/>
              </a:solidFill>
            </a:endParaRPr>
          </a:p>
          <a:p>
            <a:r>
              <a:rPr lang="hu-HU" sz="1800" dirty="0" err="1">
                <a:solidFill>
                  <a:srgbClr val="262626"/>
                </a:solidFill>
              </a:rPr>
              <a:t>Kíber-fizikai</a:t>
            </a:r>
            <a:r>
              <a:rPr lang="hu-HU" sz="1800" dirty="0">
                <a:solidFill>
                  <a:srgbClr val="262626"/>
                </a:solidFill>
              </a:rPr>
              <a:t> rendszerek kommunikációs technológiái </a:t>
            </a:r>
            <a:r>
              <a:rPr lang="en-GB" sz="1800" dirty="0" smtClean="0">
                <a:solidFill>
                  <a:srgbClr val="262626"/>
                </a:solidFill>
              </a:rPr>
              <a:t>(PPKE)</a:t>
            </a:r>
          </a:p>
          <a:p>
            <a:r>
              <a:rPr lang="hu-HU" sz="1800" dirty="0">
                <a:solidFill>
                  <a:srgbClr val="262626"/>
                </a:solidFill>
              </a:rPr>
              <a:t>Időkritikus 5G hálózati </a:t>
            </a:r>
            <a:r>
              <a:rPr lang="hu-HU" sz="1800" dirty="0" smtClean="0">
                <a:solidFill>
                  <a:srgbClr val="262626"/>
                </a:solidFill>
              </a:rPr>
              <a:t>infrastruktúrák</a:t>
            </a:r>
            <a:r>
              <a:rPr lang="en-GB" sz="1800" dirty="0" smtClean="0">
                <a:solidFill>
                  <a:srgbClr val="262626"/>
                </a:solidFill>
              </a:rPr>
              <a:t> (BME)</a:t>
            </a:r>
          </a:p>
          <a:p>
            <a:r>
              <a:rPr lang="hu-HU" sz="1800" dirty="0">
                <a:solidFill>
                  <a:srgbClr val="262626"/>
                </a:solidFill>
              </a:rPr>
              <a:t>Számítási felhő és </a:t>
            </a:r>
            <a:r>
              <a:rPr lang="hu-HU" sz="1800" dirty="0" smtClean="0">
                <a:solidFill>
                  <a:srgbClr val="262626"/>
                </a:solidFill>
              </a:rPr>
              <a:t>minősége</a:t>
            </a:r>
            <a:r>
              <a:rPr lang="en-GB" sz="1800" dirty="0" smtClean="0">
                <a:solidFill>
                  <a:srgbClr val="262626"/>
                </a:solidFill>
              </a:rPr>
              <a:t> (BME)</a:t>
            </a:r>
          </a:p>
          <a:p>
            <a:r>
              <a:rPr lang="hu-HU" sz="1800" dirty="0">
                <a:solidFill>
                  <a:srgbClr val="262626"/>
                </a:solidFill>
              </a:rPr>
              <a:t>Mélyen programozható hálózatok </a:t>
            </a:r>
            <a:r>
              <a:rPr lang="en-GB" sz="1800" dirty="0" smtClean="0">
                <a:solidFill>
                  <a:srgbClr val="262626"/>
                </a:solidFill>
              </a:rPr>
              <a:t>(ELTE)</a:t>
            </a:r>
          </a:p>
          <a:p>
            <a:r>
              <a:rPr lang="hu-HU" sz="1800" dirty="0">
                <a:solidFill>
                  <a:srgbClr val="262626"/>
                </a:solidFill>
              </a:rPr>
              <a:t>„Felhő” alapú hálózati megoldások </a:t>
            </a:r>
            <a:r>
              <a:rPr lang="hu-HU" sz="1800" dirty="0" smtClean="0">
                <a:solidFill>
                  <a:srgbClr val="262626"/>
                </a:solidFill>
              </a:rPr>
              <a:t>(</a:t>
            </a:r>
            <a:r>
              <a:rPr lang="en-GB" sz="1800" dirty="0" smtClean="0">
                <a:solidFill>
                  <a:srgbClr val="262626"/>
                </a:solidFill>
              </a:rPr>
              <a:t>BME</a:t>
            </a:r>
            <a:r>
              <a:rPr lang="hu-HU" sz="1800" dirty="0" smtClean="0">
                <a:solidFill>
                  <a:srgbClr val="262626"/>
                </a:solidFill>
              </a:rPr>
              <a:t>)</a:t>
            </a:r>
            <a:r>
              <a:rPr lang="en-GB" sz="1800" dirty="0" smtClean="0">
                <a:solidFill>
                  <a:srgbClr val="262626"/>
                </a:solidFill>
              </a:rPr>
              <a:t> </a:t>
            </a:r>
          </a:p>
          <a:p>
            <a:r>
              <a:rPr lang="hu-HU" sz="1800" dirty="0">
                <a:solidFill>
                  <a:srgbClr val="262626"/>
                </a:solidFill>
              </a:rPr>
              <a:t>Újszerű ütemező algoritmusok és </a:t>
            </a:r>
            <a:r>
              <a:rPr lang="hu-HU" sz="1800" dirty="0" err="1">
                <a:solidFill>
                  <a:srgbClr val="262626"/>
                </a:solidFill>
              </a:rPr>
              <a:t>sorbanállási</a:t>
            </a:r>
            <a:r>
              <a:rPr lang="hu-HU" sz="1800" dirty="0">
                <a:solidFill>
                  <a:srgbClr val="262626"/>
                </a:solidFill>
              </a:rPr>
              <a:t> </a:t>
            </a:r>
            <a:r>
              <a:rPr lang="hu-HU" sz="1800" dirty="0" smtClean="0">
                <a:solidFill>
                  <a:srgbClr val="262626"/>
                </a:solidFill>
              </a:rPr>
              <a:t>rendszerek</a:t>
            </a:r>
            <a:r>
              <a:rPr lang="en-GB" sz="1800" dirty="0" smtClean="0">
                <a:solidFill>
                  <a:srgbClr val="262626"/>
                </a:solidFill>
              </a:rPr>
              <a:t> (ELTE)</a:t>
            </a:r>
          </a:p>
          <a:p>
            <a:r>
              <a:rPr lang="hu-HU" sz="1800" dirty="0">
                <a:solidFill>
                  <a:srgbClr val="262626"/>
                </a:solidFill>
              </a:rPr>
              <a:t>A digitális infrastruktúra szolgáltatási képességeinek fejlesztése és automatikus üzemeltetésének </a:t>
            </a:r>
            <a:r>
              <a:rPr lang="hu-HU" sz="1800" dirty="0" smtClean="0">
                <a:solidFill>
                  <a:srgbClr val="262626"/>
                </a:solidFill>
              </a:rPr>
              <a:t>megalapozása</a:t>
            </a:r>
            <a:r>
              <a:rPr lang="en-GB" sz="1800" dirty="0" smtClean="0">
                <a:solidFill>
                  <a:srgbClr val="262626"/>
                </a:solidFill>
              </a:rPr>
              <a:t> (BME)</a:t>
            </a:r>
          </a:p>
          <a:p>
            <a:endParaRPr lang="hu-HU" sz="1800" dirty="0">
              <a:solidFill>
                <a:srgbClr val="262626"/>
              </a:solidFill>
            </a:endParaRPr>
          </a:p>
          <a:p>
            <a:endParaRPr lang="hu-HU" sz="1800" dirty="0" smtClean="0">
              <a:solidFill>
                <a:srgbClr val="262626"/>
              </a:solidFill>
            </a:endParaRPr>
          </a:p>
          <a:p>
            <a:endParaRPr lang="hu-HU" sz="1800" dirty="0" smtClean="0">
              <a:solidFill>
                <a:schemeClr val="accent1">
                  <a:lumMod val="95000"/>
                  <a:lumOff val="5000"/>
                </a:schemeClr>
              </a:solidFill>
            </a:endParaRPr>
          </a:p>
          <a:p>
            <a:endParaRPr lang="hu-HU" sz="1800" dirty="0">
              <a:solidFill>
                <a:srgbClr val="262626"/>
              </a:solidFill>
            </a:endParaRPr>
          </a:p>
          <a:p>
            <a:endParaRPr lang="hu-HU" sz="1800" dirty="0" smtClean="0">
              <a:solidFill>
                <a:srgbClr val="262626"/>
              </a:solidFill>
            </a:endParaRPr>
          </a:p>
        </p:txBody>
      </p:sp>
      <p:pic>
        <p:nvPicPr>
          <p:cNvPr id="5" name="图片 1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41145" y="1716033"/>
            <a:ext cx="4673468" cy="2398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799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19872" y="180635"/>
            <a:ext cx="4700075" cy="936104"/>
          </a:xfrm>
        </p:spPr>
        <p:txBody>
          <a:bodyPr/>
          <a:lstStyle/>
          <a:p>
            <a:r>
              <a:rPr lang="hu-HU" dirty="0" smtClean="0"/>
              <a:t>ÚJ EREDMÉNY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7"/>
            <a:ext cx="8229600" cy="1152128"/>
          </a:xfrm>
        </p:spPr>
        <p:txBody>
          <a:bodyPr>
            <a:normAutofit fontScale="92500" lnSpcReduction="10000"/>
          </a:bodyPr>
          <a:lstStyle/>
          <a:p>
            <a:r>
              <a:rPr lang="hu-HU" sz="1800" dirty="0" smtClean="0"/>
              <a:t>Gépi tanulás alkalmazása a MEC erőforrás allokációjára a Bell </a:t>
            </a:r>
            <a:r>
              <a:rPr lang="hu-HU" sz="1800" dirty="0" err="1" smtClean="0"/>
              <a:t>Labs</a:t>
            </a:r>
            <a:r>
              <a:rPr lang="hu-HU" sz="1800" dirty="0" smtClean="0"/>
              <a:t> kutatóival</a:t>
            </a:r>
          </a:p>
          <a:p>
            <a:pPr marL="0" indent="0">
              <a:buNone/>
            </a:pPr>
            <a:r>
              <a:rPr lang="hu-HU" sz="1800" dirty="0" smtClean="0"/>
              <a:t>T.V</a:t>
            </a:r>
            <a:r>
              <a:rPr lang="hu-HU" sz="1800" dirty="0"/>
              <a:t>. Do, N. H. Do, H. T. </a:t>
            </a:r>
            <a:r>
              <a:rPr lang="hu-HU" sz="1800" dirty="0" err="1"/>
              <a:t>Nguyen</a:t>
            </a:r>
            <a:r>
              <a:rPr lang="hu-HU" sz="1800" dirty="0"/>
              <a:t>, A. Hegyi, </a:t>
            </a:r>
            <a:r>
              <a:rPr lang="hu-HU" sz="1800" dirty="0" err="1"/>
              <a:t>Cs</a:t>
            </a:r>
            <a:r>
              <a:rPr lang="hu-HU" sz="1800" dirty="0"/>
              <a:t>. Rotter, P. </a:t>
            </a:r>
            <a:r>
              <a:rPr lang="hu-HU" sz="1800" dirty="0" err="1"/>
              <a:t>Kulics</a:t>
            </a:r>
            <a:r>
              <a:rPr lang="hu-HU" sz="1800" dirty="0"/>
              <a:t>., "</a:t>
            </a:r>
            <a:r>
              <a:rPr lang="hu-HU" sz="1800" dirty="0" err="1"/>
              <a:t>Optimizing</a:t>
            </a:r>
            <a:r>
              <a:rPr lang="hu-HU" sz="1800" dirty="0"/>
              <a:t> </a:t>
            </a:r>
            <a:r>
              <a:rPr lang="hu-HU" sz="1800" dirty="0" err="1"/>
              <a:t>Operations</a:t>
            </a:r>
            <a:r>
              <a:rPr lang="hu-HU" sz="1800" dirty="0"/>
              <a:t> </a:t>
            </a:r>
            <a:r>
              <a:rPr lang="hu-HU" sz="1800" dirty="0" err="1"/>
              <a:t>in</a:t>
            </a:r>
            <a:r>
              <a:rPr lang="hu-HU" sz="1800" dirty="0"/>
              <a:t> Mobile </a:t>
            </a:r>
            <a:r>
              <a:rPr lang="hu-HU" sz="1800" dirty="0" err="1"/>
              <a:t>Edge</a:t>
            </a:r>
            <a:r>
              <a:rPr lang="hu-HU" sz="1800" dirty="0"/>
              <a:t> </a:t>
            </a:r>
            <a:r>
              <a:rPr lang="hu-HU" sz="1800" dirty="0" err="1"/>
              <a:t>Computing</a:t>
            </a:r>
            <a:r>
              <a:rPr lang="hu-HU" sz="1800" dirty="0"/>
              <a:t> </a:t>
            </a:r>
            <a:r>
              <a:rPr lang="hu-HU" sz="1800" dirty="0" err="1"/>
              <a:t>Platforms</a:t>
            </a:r>
            <a:r>
              <a:rPr lang="hu-HU" sz="1800" dirty="0"/>
              <a:t>, </a:t>
            </a:r>
            <a:r>
              <a:rPr lang="hu-HU" sz="1800" dirty="0" err="1"/>
              <a:t>with</a:t>
            </a:r>
            <a:r>
              <a:rPr lang="hu-HU" sz="1800" dirty="0"/>
              <a:t> </a:t>
            </a:r>
            <a:r>
              <a:rPr lang="hu-HU" sz="1800" dirty="0" err="1"/>
              <a:t>Q-Learning</a:t>
            </a:r>
            <a:r>
              <a:rPr lang="hu-HU" sz="1800" dirty="0"/>
              <a:t>", cikk benyújtás alatt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696" y="2616094"/>
            <a:ext cx="5976664" cy="424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3421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1880" y="188640"/>
            <a:ext cx="4700075" cy="936104"/>
          </a:xfrm>
        </p:spPr>
        <p:txBody>
          <a:bodyPr/>
          <a:lstStyle/>
          <a:p>
            <a:r>
              <a:rPr lang="hu-HU" dirty="0" smtClean="0"/>
              <a:t>ÚJ EREDMÉNY</a:t>
            </a:r>
            <a:endParaRPr lang="hu-H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482" y="2492896"/>
            <a:ext cx="7813192" cy="250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8267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1412776"/>
            <a:ext cx="4419600" cy="1440160"/>
          </a:xfrm>
        </p:spPr>
        <p:txBody>
          <a:bodyPr/>
          <a:lstStyle/>
          <a:p>
            <a:r>
              <a:rPr lang="hu-HU" dirty="0" smtClean="0"/>
              <a:t>KÖSZÖNÖM </a:t>
            </a:r>
            <a:br>
              <a:rPr lang="hu-HU" dirty="0" smtClean="0"/>
            </a:br>
            <a:r>
              <a:rPr lang="hu-HU" dirty="0" smtClean="0"/>
              <a:t>A FIGYELMET!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</TotalTime>
  <Words>292</Words>
  <Application>Microsoft Office PowerPoint</Application>
  <PresentationFormat>On-screen Show (4:3)</PresentationFormat>
  <Paragraphs>77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Office-téma</vt:lpstr>
      <vt:lpstr>Az infokommunikációs infrastruktúra lehetőségei és kihívásai</vt:lpstr>
      <vt:lpstr>TARTALOM</vt:lpstr>
      <vt:lpstr>ÜTEMTERV (RoaDMAP)</vt:lpstr>
      <vt:lpstr>VIZIÓK: 5G szolGálTATÁSAI (1)</vt:lpstr>
      <vt:lpstr>VIZIÓK: 5G szolGálTATÁSAI (2)</vt:lpstr>
      <vt:lpstr>VizióK: 5G szolGálTATÁSAI (3)</vt:lpstr>
      <vt:lpstr>TARTALOM</vt:lpstr>
      <vt:lpstr>ÁLTALÁNOS ArchiTEKTÚRA</vt:lpstr>
      <vt:lpstr>IKT InfrASTRUKTÚRA SZEREPE</vt:lpstr>
      <vt:lpstr>TARTALOM</vt:lpstr>
      <vt:lpstr>EFOP KUTATÁSI TÉMÁK</vt:lpstr>
      <vt:lpstr>ÚJ EREDMÉNY</vt:lpstr>
      <vt:lpstr>ÚJ EREDMÉNY</vt:lpstr>
      <vt:lpstr>KÖSZÖNÖM  A FIGYELMET!</vt:lpstr>
    </vt:vector>
  </TitlesOfParts>
  <Company>novak.adam@gmail.com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do</cp:lastModifiedBy>
  <cp:revision>46</cp:revision>
  <dcterms:created xsi:type="dcterms:W3CDTF">2014-03-03T11:13:53Z</dcterms:created>
  <dcterms:modified xsi:type="dcterms:W3CDTF">2017-10-26T16:42:18Z</dcterms:modified>
</cp:coreProperties>
</file>